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5" r:id="rId1"/>
  </p:sldMasterIdLst>
  <p:notesMasterIdLst>
    <p:notesMasterId r:id="rId23"/>
  </p:notesMasterIdLst>
  <p:handoutMasterIdLst>
    <p:handoutMasterId r:id="rId24"/>
  </p:handoutMasterIdLst>
  <p:sldIdLst>
    <p:sldId id="261" r:id="rId2"/>
    <p:sldId id="268" r:id="rId3"/>
    <p:sldId id="269" r:id="rId4"/>
    <p:sldId id="270" r:id="rId5"/>
    <p:sldId id="272" r:id="rId6"/>
    <p:sldId id="273" r:id="rId7"/>
    <p:sldId id="274" r:id="rId8"/>
    <p:sldId id="275" r:id="rId9"/>
    <p:sldId id="277" r:id="rId10"/>
    <p:sldId id="279" r:id="rId11"/>
    <p:sldId id="278" r:id="rId12"/>
    <p:sldId id="280" r:id="rId13"/>
    <p:sldId id="281" r:id="rId14"/>
    <p:sldId id="283" r:id="rId15"/>
    <p:sldId id="284" r:id="rId16"/>
    <p:sldId id="285" r:id="rId17"/>
    <p:sldId id="282" r:id="rId18"/>
    <p:sldId id="286" r:id="rId19"/>
    <p:sldId id="287" r:id="rId20"/>
    <p:sldId id="288" r:id="rId21"/>
    <p:sldId id="264" r:id="rId22"/>
  </p:sldIdLst>
  <p:sldSz cx="9144000" cy="6858000" type="screen4x3"/>
  <p:notesSz cx="6858000" cy="9144000"/>
  <p:defaultTextStyle>
    <a:defPPr>
      <a:defRPr lang="de-DE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4319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AAC837"/>
    <a:srgbClr val="A51E28"/>
    <a:srgbClr val="0AA0E1"/>
    <a:srgbClr val="96D2E6"/>
    <a:srgbClr val="96B491"/>
    <a:srgbClr val="6EAABE"/>
    <a:srgbClr val="0A9F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99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860" y="114"/>
      </p:cViewPr>
      <p:guideLst>
        <p:guide orient="horz" pos="4319"/>
        <p:guide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0FC0BAA4-F80E-44BE-885F-E99BF7682A86}" type="datetime1">
              <a:rPr lang="de-DE"/>
              <a:pPr>
                <a:defRPr/>
              </a:pPr>
              <a:t>11.09.2019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5B1C46C-BB14-4F06-8F6C-D9450581D96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69537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DFC029F3-DA1F-4E1E-94CD-E6EDF6AA537D}" type="datetime1">
              <a:rPr lang="de-DE"/>
              <a:pPr>
                <a:defRPr/>
              </a:pPr>
              <a:t>11.09.2019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1" charset="0"/>
                <a:ea typeface="ＭＳ Ｐゴシック" pitchFamily="1" charset="-128"/>
                <a:cs typeface="ＭＳ Ｐゴシック" pitchFamily="1" charset="-128"/>
              </a:defRPr>
            </a:lvl1pPr>
          </a:lstStyle>
          <a:p>
            <a:pPr>
              <a:defRPr/>
            </a:pPr>
            <a:fld id="{B78244CA-278A-4B19-8D4D-32CB10D672F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3670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 pitchFamily="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1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 charset="-128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-128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8244CA-278A-4B19-8D4D-32CB10D672F7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2253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8" descr="PPT_Vorlage_Start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C3CDD3D-EEB2-4F03-BCEA-7A9345AC6888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02E877A-66AF-4BFE-B44C-3D12697DA15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A51E28"/>
              </a:buClr>
              <a:defRPr/>
            </a:lvl1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E4601-0929-4CD1-9444-B234C7F6711F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10"/>
          <p:cNvPicPr>
            <a:picLocks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B3799-C549-4E29-B0CD-66699C178974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848600" y="6484938"/>
            <a:ext cx="10747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FBB43-6627-471C-BE41-6181B737039D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C4AE93-4FE0-4CB8-AC3B-375F4DDB6F9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7" descr="PPT_Vorlage.jpg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2775" y="747713"/>
            <a:ext cx="6245225" cy="765175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DE" dirty="0" smtClean="0"/>
              <a:t>Headline</a:t>
            </a:r>
            <a:endParaRPr lang="de-DE" dirty="0"/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20700" y="2130425"/>
            <a:ext cx="8034338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108000" rIns="91440" bIns="108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Zwischenheadline</a:t>
            </a:r>
          </a:p>
          <a:p>
            <a:pPr lvl="1"/>
            <a:r>
              <a:rPr lang="de-DE" smtClean="0"/>
              <a:t>Copytext</a:t>
            </a:r>
          </a:p>
          <a:p>
            <a:pPr lvl="2"/>
            <a:r>
              <a:rPr lang="de-DE" smtClean="0"/>
              <a:t>Bulletpoints</a:t>
            </a:r>
          </a:p>
          <a:p>
            <a:pPr lvl="3"/>
            <a:r>
              <a:rPr lang="de-DE" smtClean="0"/>
              <a:t>Bildunterschrift</a:t>
            </a:r>
          </a:p>
          <a:p>
            <a:pPr lvl="4"/>
            <a:r>
              <a:rPr lang="de-DE" smtClean="0"/>
              <a:t>Sub-Bullets</a:t>
            </a:r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2"/>
          </p:nvPr>
        </p:nvSpPr>
        <p:spPr>
          <a:xfrm>
            <a:off x="7848600" y="6484938"/>
            <a:ext cx="1074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3301277-1A52-4F9F-8AA7-4CB8FDEB493E}" type="datetime1">
              <a:rPr lang="de-DE" smtClean="0"/>
              <a:t>11.09.2019</a:t>
            </a:fld>
            <a:endParaRPr lang="de-DE" dirty="0"/>
          </a:p>
        </p:txBody>
      </p:sp>
      <p:sp>
        <p:nvSpPr>
          <p:cNvPr id="9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998538" y="6484938"/>
            <a:ext cx="713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800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219075" y="6484938"/>
            <a:ext cx="5318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800" b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DE5A6A4-FF15-446A-8C7C-946ED4CA06A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79" r:id="rId2"/>
    <p:sldLayoutId id="2147483781" r:id="rId3"/>
    <p:sldLayoutId id="2147483782" r:id="rId4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000" b="1" kern="1200">
          <a:solidFill>
            <a:srgbClr val="FFFFFF"/>
          </a:solidFill>
          <a:latin typeface="Arial"/>
          <a:ea typeface="ＭＳ Ｐゴシック" pitchFamily="1" charset="-128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000" b="1">
          <a:solidFill>
            <a:srgbClr val="FFFFFF"/>
          </a:solidFill>
          <a:latin typeface="Arial" pitchFamily="1" charset="0"/>
          <a:ea typeface="ＭＳ Ｐゴシック" pitchFamily="1" charset="-128"/>
          <a:cs typeface="Arial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1" charset="0"/>
          <a:ea typeface="ＭＳ Ｐゴシック" pitchFamily="1" charset="-128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600" b="1" kern="1200">
          <a:solidFill>
            <a:schemeClr val="tx1"/>
          </a:solidFill>
          <a:latin typeface="Arial"/>
          <a:ea typeface="ＭＳ Ｐゴシック" pitchFamily="1" charset="-128"/>
          <a:cs typeface="Arial"/>
        </a:defRPr>
      </a:lvl1pPr>
      <a:lvl2pPr marL="266700" indent="190500" algn="l" defTabSz="457200" rtl="0" eaLnBrk="0" fontAlgn="base" hangingPunct="0">
        <a:lnSpc>
          <a:spcPts val="1800"/>
        </a:lnSpc>
        <a:spcBef>
          <a:spcPts val="1400"/>
        </a:spcBef>
        <a:spcAft>
          <a:spcPct val="0"/>
        </a:spcAft>
        <a:buClr>
          <a:srgbClr val="A8B6BC"/>
        </a:buClr>
        <a:buFont typeface="Arial" charset="0"/>
        <a:defRPr sz="1400" kern="1200">
          <a:solidFill>
            <a:srgbClr val="595959"/>
          </a:solidFill>
          <a:latin typeface="Arial"/>
          <a:ea typeface="ＭＳ Ｐゴシック" pitchFamily="1" charset="-128"/>
          <a:cs typeface="Arial"/>
        </a:defRPr>
      </a:lvl2pPr>
      <a:lvl3pPr marL="628650" indent="-177800" algn="l" defTabSz="457200" rtl="0" eaLnBrk="0" fontAlgn="base" hangingPunct="0">
        <a:lnSpc>
          <a:spcPts val="1650"/>
        </a:lnSpc>
        <a:spcBef>
          <a:spcPts val="1400"/>
        </a:spcBef>
        <a:spcAft>
          <a:spcPct val="0"/>
        </a:spcAft>
        <a:buClr>
          <a:srgbClr val="A51E28"/>
        </a:buClr>
        <a:buSzPct val="100000"/>
        <a:buBlip>
          <a:blip r:embed="rId7"/>
        </a:buBlip>
        <a:defRPr sz="1200" b="1" kern="1200">
          <a:solidFill>
            <a:srgbClr val="A51E28"/>
          </a:solidFill>
          <a:latin typeface="Arial"/>
          <a:ea typeface="ＭＳ Ｐゴシック" pitchFamily="1" charset="-128"/>
          <a:cs typeface="Arial"/>
        </a:defRPr>
      </a:lvl3pPr>
      <a:lvl4pPr marL="266700" indent="1104900" algn="l" defTabSz="457200" rtl="0" eaLnBrk="0" fontAlgn="base" hangingPunct="0">
        <a:lnSpc>
          <a:spcPts val="1350"/>
        </a:lnSpc>
        <a:spcBef>
          <a:spcPts val="600"/>
        </a:spcBef>
        <a:spcAft>
          <a:spcPct val="0"/>
        </a:spcAft>
        <a:defRPr sz="1100" i="1" kern="1200">
          <a:solidFill>
            <a:srgbClr val="BFBFBF"/>
          </a:solidFill>
          <a:latin typeface="Arial"/>
          <a:ea typeface="ＭＳ Ｐゴシック" pitchFamily="1" charset="-128"/>
          <a:cs typeface="Arial"/>
        </a:defRPr>
      </a:lvl4pPr>
      <a:lvl5pPr marL="895350" indent="-177800" algn="l" defTabSz="457200" rtl="0" eaLnBrk="0" fontAlgn="base" hangingPunct="0">
        <a:lnSpc>
          <a:spcPts val="1300"/>
        </a:lnSpc>
        <a:spcBef>
          <a:spcPts val="1000"/>
        </a:spcBef>
        <a:spcAft>
          <a:spcPct val="0"/>
        </a:spcAft>
        <a:buClr>
          <a:srgbClr val="A8B6BC"/>
        </a:buClr>
        <a:buSzPct val="100000"/>
        <a:buBlip>
          <a:blip r:embed="rId8"/>
        </a:buBlip>
        <a:defRPr sz="1000" kern="1200">
          <a:solidFill>
            <a:srgbClr val="7F7F7F"/>
          </a:solidFill>
          <a:latin typeface="Arial"/>
          <a:ea typeface="ＭＳ Ｐゴシック" pitchFamily="1" charset="-128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612775" y="4191000"/>
            <a:ext cx="7921626" cy="774700"/>
          </a:xfrm>
          <a:prstGeom prst="rect">
            <a:avLst/>
          </a:prstGeom>
          <a:effectLst>
            <a:reflection stA="10000" endPos="20000" dir="5400000" sy="-100000" algn="bl" rotWithShape="0"/>
          </a:effectLst>
        </p:spPr>
        <p:txBody>
          <a:bodyPr lIns="0" tIns="0" rIns="0" bIns="0" anchor="b"/>
          <a:lstStyle/>
          <a:p>
            <a:pPr marL="177800" indent="-177800" algn="ctr">
              <a:spcBef>
                <a:spcPct val="20000"/>
              </a:spcBef>
              <a:buClr>
                <a:srgbClr val="0A9FE0"/>
              </a:buClr>
              <a:buSzPct val="100000"/>
              <a:buFont typeface="Lucida Grande" pitchFamily="1" charset="0"/>
              <a:buNone/>
              <a:defRPr/>
            </a:pPr>
            <a:r>
              <a:rPr lang="de-DE" sz="2000" b="1" dirty="0">
                <a:solidFill>
                  <a:srgbClr val="FFFFFF"/>
                </a:solidFill>
                <a:ea typeface="Arial" pitchFamily="1" charset="0"/>
                <a:cs typeface="Arial" pitchFamily="1" charset="0"/>
              </a:rPr>
              <a:t>Wiederbelebung für Schülerinnen und Schüler</a:t>
            </a:r>
          </a:p>
        </p:txBody>
      </p:sp>
      <p:sp>
        <p:nvSpPr>
          <p:cNvPr id="5" name="Untertitel 2"/>
          <p:cNvSpPr txBox="1">
            <a:spLocks/>
          </p:cNvSpPr>
          <p:nvPr/>
        </p:nvSpPr>
        <p:spPr bwMode="auto">
          <a:xfrm>
            <a:off x="612775" y="5264150"/>
            <a:ext cx="7921625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>
            <a:normAutofit/>
          </a:bodyPr>
          <a:lstStyle/>
          <a:p>
            <a:pPr marL="177800" indent="-177800" algn="ctr" fontAlgn="auto">
              <a:spcBef>
                <a:spcPct val="20000"/>
              </a:spcBef>
              <a:spcAft>
                <a:spcPts val="0"/>
              </a:spcAft>
              <a:buClr>
                <a:srgbClr val="0A9FE0"/>
              </a:buClr>
              <a:buSzPct val="100000"/>
              <a:buFont typeface="Lucida Grande"/>
              <a:buNone/>
              <a:defRPr/>
            </a:pPr>
            <a:endParaRPr lang="de-DE" sz="1600" b="1" dirty="0">
              <a:solidFill>
                <a:srgbClr val="FFFFFF"/>
              </a:solidFill>
              <a:latin typeface="Arial"/>
              <a:ea typeface="+mn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Reaktion?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768D7F-8818-40FC-BB68-C98CFD73603A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  <p:pic>
        <p:nvPicPr>
          <p:cNvPr id="17414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Überstrecke den Kopf nach </a:t>
            </a: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hinten und hebe das Kinn an.</a:t>
            </a:r>
          </a:p>
          <a:p>
            <a:pPr marL="627063">
              <a:buFontTx/>
              <a:buNone/>
              <a:defRPr/>
            </a:pPr>
            <a:endParaRPr lang="de-DE" sz="1400" b="0" dirty="0" smtClean="0">
              <a:solidFill>
                <a:srgbClr val="595959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Keine Atmung?</a:t>
            </a:r>
          </a:p>
          <a:p>
            <a:pPr marL="627063">
              <a:buFontTx/>
              <a:buNone/>
              <a:defRPr/>
            </a:pPr>
            <a:r>
              <a:rPr lang="de-DE" sz="1400" b="0" i="1" dirty="0" smtClean="0">
                <a:solidFill>
                  <a:srgbClr val="595959"/>
                </a:solidFill>
              </a:rPr>
              <a:t>Atmung nicht normal?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A745A0-84EF-4C5A-8065-550A0D9D8730}" type="slidenum">
              <a:rPr lang="de-DE" smtClean="0"/>
              <a:pPr>
                <a:defRPr/>
              </a:pPr>
              <a:t>11</a:t>
            </a:fld>
            <a:endParaRPr lang="de-DE" dirty="0"/>
          </a:p>
        </p:txBody>
      </p:sp>
      <p:pic>
        <p:nvPicPr>
          <p:cNvPr id="18438" name="Picture 11" descr="BDA_100Pro_Illu04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6703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1829E-B771-4699-88DC-DB5F9DF5D5BD}" type="slidenum">
              <a:rPr lang="de-DE" smtClean="0"/>
              <a:pPr>
                <a:defRPr/>
              </a:pPr>
              <a:t>12</a:t>
            </a:fld>
            <a:endParaRPr lang="de-DE" dirty="0"/>
          </a:p>
        </p:txBody>
      </p:sp>
      <p:pic>
        <p:nvPicPr>
          <p:cNvPr id="19462" name="Picture 16" descr="BDA_100Pro_Illu05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711450"/>
            <a:ext cx="34798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449263" indent="0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Oder bitte jemanden darum </a:t>
            </a:r>
            <a:br>
              <a:rPr lang="de-DE" sz="1400" b="0" dirty="0" smtClean="0">
                <a:solidFill>
                  <a:srgbClr val="595959"/>
                </a:solidFill>
              </a:rPr>
            </a:br>
            <a:r>
              <a:rPr lang="de-DE" sz="1400" b="0" dirty="0" smtClean="0">
                <a:solidFill>
                  <a:srgbClr val="595959"/>
                </a:solidFill>
              </a:rPr>
              <a:t>es zu tun.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1CB9D4-8B49-4832-B29D-F64DBC5D1DEB}" type="slidenum">
              <a:rPr lang="de-DE" smtClean="0"/>
              <a:pPr>
                <a:defRPr/>
              </a:pPr>
              <a:t>13</a:t>
            </a:fld>
            <a:endParaRPr lang="de-DE" dirty="0"/>
          </a:p>
        </p:txBody>
      </p:sp>
      <p:pic>
        <p:nvPicPr>
          <p:cNvPr id="20486" name="Picture 16" descr="BDA_100Pro_Illu02_RU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05150" y="2903538"/>
            <a:ext cx="29337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Finde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5A2657-A587-4F1E-B84B-70B58CEFEEF5}" type="slidenum">
              <a:rPr lang="de-DE" smtClean="0"/>
              <a:pPr>
                <a:defRPr/>
              </a:pPr>
              <a:t>14</a:t>
            </a:fld>
            <a:endParaRPr lang="de-DE" dirty="0"/>
          </a:p>
        </p:txBody>
      </p:sp>
      <p:pic>
        <p:nvPicPr>
          <p:cNvPr id="21510" name="Picture 16" descr="BDA_100Pro_Illu07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0" y="3429000"/>
            <a:ext cx="25400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eine Hand auf die Mitte des Brustkorbes</a:t>
            </a:r>
            <a:endParaRPr lang="de-DE" sz="1400" b="0" dirty="0" smtClean="0">
              <a:solidFill>
                <a:srgbClr val="595959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2B0EE2-4C2D-4719-A9A9-4798659BB642}" type="slidenum">
              <a:rPr lang="de-DE" smtClean="0"/>
              <a:pPr>
                <a:defRPr/>
              </a:pPr>
              <a:t>15</a:t>
            </a:fld>
            <a:endParaRPr lang="de-DE" dirty="0"/>
          </a:p>
        </p:txBody>
      </p:sp>
      <p:pic>
        <p:nvPicPr>
          <p:cNvPr id="22534" name="Picture 12" descr="BDA_100Pro_Illu07a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0563" y="3429000"/>
            <a:ext cx="2611437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Lege die andere Hand darüber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46C856-0FEF-4AEA-9386-DB058DE4777E}" type="slidenum">
              <a:rPr lang="de-DE" smtClean="0"/>
              <a:pPr>
                <a:defRPr/>
              </a:pPr>
              <a:t>16</a:t>
            </a:fld>
            <a:endParaRPr lang="de-DE" dirty="0"/>
          </a:p>
        </p:txBody>
      </p:sp>
      <p:pic>
        <p:nvPicPr>
          <p:cNvPr id="23558" name="Picture 12" descr="BDA_100Pro_Illu07b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813" y="3427413"/>
            <a:ext cx="2643187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(100 mal pro Minute)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B68A92-095A-4D7F-9254-00B019E967F9}" type="slidenum">
              <a:rPr lang="de-DE" smtClean="0"/>
              <a:pPr>
                <a:defRPr/>
              </a:pPr>
              <a:t>17</a:t>
            </a:fld>
            <a:endParaRPr lang="de-DE" dirty="0"/>
          </a:p>
        </p:txBody>
      </p:sp>
      <p:pic>
        <p:nvPicPr>
          <p:cNvPr id="24582" name="Picture 11" descr="BDA_100Pro_Illu03_DRUECK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692400"/>
            <a:ext cx="3479800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Drücken: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Halte die Arme gestreckt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Beuge Dich senkrecht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über den Brustkorb</a:t>
            </a:r>
          </a:p>
          <a:p>
            <a:pPr marL="627063"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r>
              <a:rPr lang="de-DE" sz="1400" b="0" dirty="0" smtClean="0">
                <a:solidFill>
                  <a:srgbClr val="595959"/>
                </a:solidFill>
              </a:rPr>
              <a:t>Höre nicht auf, bis Hilfe eintrifft.</a:t>
            </a:r>
            <a:endParaRPr lang="de-DE" sz="1400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  <a:p>
            <a:pPr marL="627063">
              <a:buFontTx/>
              <a:buNone/>
              <a:defRPr/>
            </a:pPr>
            <a:endParaRPr lang="de-DE" dirty="0" smtClean="0">
              <a:solidFill>
                <a:srgbClr val="A51E28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F29AF-809D-4722-BAEA-CD19E23ACC84}" type="slidenum">
              <a:rPr lang="de-DE" smtClean="0"/>
              <a:pPr>
                <a:defRPr/>
              </a:pPr>
              <a:t>18</a:t>
            </a:fld>
            <a:endParaRPr lang="de-DE" dirty="0"/>
          </a:p>
        </p:txBody>
      </p:sp>
      <p:pic>
        <p:nvPicPr>
          <p:cNvPr id="25606" name="Picture 17" descr="BDA_100Pro_Illu06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28352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Zusammenfassung: Was musst du tun?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C6964-81A9-4304-B085-F2E28D12B651}" type="slidenum">
              <a:rPr lang="de-DE" smtClean="0"/>
              <a:pPr>
                <a:defRPr/>
              </a:pPr>
              <a:t>19</a:t>
            </a:fld>
            <a:endParaRPr lang="de-DE" dirty="0"/>
          </a:p>
        </p:txBody>
      </p:sp>
      <p:pic>
        <p:nvPicPr>
          <p:cNvPr id="26629" name="Picture 21" descr="100Pro_3Grafiken_Schaubild_01_rot_dw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15809" y="2508251"/>
            <a:ext cx="7998108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Unterrichtsinhalte</a:t>
            </a:r>
            <a:endParaRPr lang="de-DE" dirty="0"/>
          </a:p>
        </p:txBody>
      </p:sp>
      <p:sp>
        <p:nvSpPr>
          <p:cNvPr id="9218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Grundverständnis Kreislauf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Grundverständnis Kreislaufstillstand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Erkennen des Kreislaufstillstandes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Aktivieren von Hilfe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Strukturierte Alarmierung des Rettungsdienstes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 Verständnis und effektive Durchführung der Herzdruckmassage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DAFF74F-BFE2-4E49-BDD9-1BBDAC2C56EA}" type="slidenum">
              <a:rPr lang="de-DE" smtClean="0"/>
              <a:pPr>
                <a:defRPr/>
              </a:pPr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Jetzt weißt du:</a:t>
            </a:r>
            <a:endParaRPr lang="de-DE" dirty="0"/>
          </a:p>
        </p:txBody>
      </p:sp>
      <p:sp>
        <p:nvSpPr>
          <p:cNvPr id="2765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kannst: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solidFill>
                  <a:srgbClr val="A51E28"/>
                </a:solidFill>
                <a:latin typeface="Arial" charset="0"/>
                <a:ea typeface="ＭＳ Ｐゴシック"/>
                <a:cs typeface="Arial" charset="0"/>
              </a:rPr>
              <a:t>Du kannst jetzt ein Leben retten!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FD244F-ED62-4D0D-ACC6-E3F8B1B782C6}" type="slidenum">
              <a:rPr lang="de-DE" smtClean="0"/>
              <a:pPr>
                <a:defRPr/>
              </a:pPr>
              <a:t>20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998538" y="6484938"/>
            <a:ext cx="7137400" cy="365125"/>
          </a:xfrm>
        </p:spPr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219075" y="6484938"/>
            <a:ext cx="531813" cy="365125"/>
          </a:xfrm>
        </p:spPr>
        <p:txBody>
          <a:bodyPr/>
          <a:lstStyle/>
          <a:p>
            <a:pPr>
              <a:defRPr/>
            </a:pPr>
            <a:fld id="{4FFD244F-ED62-4D0D-ACC6-E3F8B1B782C6}" type="slidenum">
              <a:rPr lang="de-DE" smtClean="0"/>
              <a:pPr>
                <a:defRPr/>
              </a:pPr>
              <a:t>21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Nach diesem Unterricht weißt du:</a:t>
            </a:r>
            <a:endParaRPr lang="de-DE" dirty="0"/>
          </a:p>
        </p:txBody>
      </p:sp>
      <p:sp>
        <p:nvSpPr>
          <p:cNvPr id="1024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Warum ein Herz-Kreislaufstillstand für den Menschen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gefährlich und schädlich ist.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einen Herz-Kreislaufstillstand erkennst.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Wie du einem Menschen mit Herz-Kreislaufstillstand 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helfen kannst und ein Leben rettest!</a:t>
            </a:r>
          </a:p>
          <a:p>
            <a:endParaRPr lang="de-DE" smtClean="0">
              <a:latin typeface="Arial" charset="0"/>
              <a:ea typeface="ＭＳ Ｐゴシック"/>
              <a:cs typeface="Arial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E6B030-B2A6-469F-8066-908AC550AE10}" type="slidenum">
              <a:rPr lang="de-DE" smtClean="0"/>
              <a:pPr>
                <a:defRPr/>
              </a:pPr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6" name="Picture 12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1277" name="Inhaltsplatzhalter 2"/>
          <p:cNvSpPr>
            <a:spLocks/>
          </p:cNvSpPr>
          <p:nvPr/>
        </p:nvSpPr>
        <p:spPr bwMode="auto">
          <a:xfrm>
            <a:off x="4145757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 dirty="0">
                <a:cs typeface="Arial" charset="0"/>
              </a:rPr>
              <a:t>Gehirn</a:t>
            </a:r>
          </a:p>
        </p:txBody>
      </p:sp>
      <p:sp>
        <p:nvSpPr>
          <p:cNvPr id="11278" name="Inhaltsplatzhalter 2"/>
          <p:cNvSpPr txBox="1">
            <a:spLocks/>
          </p:cNvSpPr>
          <p:nvPr/>
        </p:nvSpPr>
        <p:spPr bwMode="auto">
          <a:xfrm>
            <a:off x="3802460" y="5206205"/>
            <a:ext cx="1501775" cy="607593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 dirty="0" err="1"/>
              <a:t>Herz</a:t>
            </a:r>
            <a:r>
              <a:rPr lang="en-GB" sz="1600" b="1" dirty="0"/>
              <a:t> und </a:t>
            </a:r>
            <a:r>
              <a:rPr lang="en-GB" sz="1600" b="1" dirty="0" err="1"/>
              <a:t>Kreislauf</a:t>
            </a:r>
            <a:endParaRPr lang="de-DE" sz="1600" b="1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9294CC-DC57-47D2-9321-EC9BAB537E1A}" type="slidenum">
              <a:rPr lang="de-DE" smtClean="0"/>
              <a:pPr>
                <a:defRPr/>
              </a:pPr>
              <a:t>4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23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1274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kommt es zu </a:t>
            </a:r>
            <a:br>
              <a:rPr lang="de-DE" dirty="0" smtClean="0"/>
            </a:br>
            <a:r>
              <a:rPr lang="de-DE" dirty="0" smtClean="0"/>
              <a:t>einem Herz-Kreislaufstillstand?</a:t>
            </a:r>
            <a:endParaRPr lang="de-DE" dirty="0"/>
          </a:p>
        </p:txBody>
      </p:sp>
      <p:sp>
        <p:nvSpPr>
          <p:cNvPr id="12290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Herzerkrankungen:</a:t>
            </a:r>
          </a:p>
          <a:p>
            <a:pPr>
              <a:lnSpc>
                <a:spcPts val="1650"/>
              </a:lnSpc>
              <a:spcBef>
                <a:spcPts val="388"/>
              </a:spcBef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des Herz-Rhythmus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gerät aus dem Takt.</a:t>
            </a: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  <a:buFontTx/>
              <a:buNone/>
            </a:pPr>
            <a:endParaRPr lang="de-DE" smtClean="0">
              <a:latin typeface="Arial" charset="0"/>
              <a:ea typeface="ＭＳ Ｐゴシック"/>
              <a:cs typeface="Arial" charset="0"/>
            </a:endParaRPr>
          </a:p>
          <a:p>
            <a:pPr>
              <a:lnSpc>
                <a:spcPts val="1650"/>
              </a:lnSpc>
              <a:spcBef>
                <a:spcPts val="388"/>
              </a:spcBef>
            </a:pPr>
            <a:r>
              <a:rPr lang="de-DE" smtClean="0">
                <a:latin typeface="Arial" charset="0"/>
                <a:ea typeface="ＭＳ Ｐゴシック"/>
                <a:cs typeface="Arial" charset="0"/>
              </a:rPr>
              <a:t>Störung der Herz-Durchblutung</a:t>
            </a:r>
            <a:br>
              <a:rPr lang="de-DE" smtClean="0">
                <a:latin typeface="Arial" charset="0"/>
                <a:ea typeface="ＭＳ Ｐゴシック"/>
                <a:cs typeface="Arial" charset="0"/>
              </a:rPr>
            </a:br>
            <a:r>
              <a:rPr lang="de-DE" sz="1400" b="0" smtClean="0">
                <a:solidFill>
                  <a:srgbClr val="595959"/>
                </a:solidFill>
                <a:latin typeface="Arial" charset="0"/>
                <a:ea typeface="ＭＳ Ｐゴシック"/>
                <a:cs typeface="Arial" charset="0"/>
              </a:rPr>
              <a:t>Das Herz schlägt unregelmäßig nicht mehr kräftig genug.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8E46C8-8B49-4C62-B453-8141869840C7}" type="slidenum">
              <a:rPr lang="de-DE" smtClean="0"/>
              <a:pPr>
                <a:defRPr/>
              </a:pPr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5" name="Picture 13" descr="Fotolia_39317870_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8050" y="2085975"/>
            <a:ext cx="2230438" cy="4398963"/>
          </a:xfrm>
          <a:prstGeom prst="rect">
            <a:avLst/>
          </a:prstGeom>
          <a:noFill/>
        </p:spPr>
      </p:pic>
      <p:sp>
        <p:nvSpPr>
          <p:cNvPr id="13326" name="Inhaltsplatzhalter 2"/>
          <p:cNvSpPr>
            <a:spLocks/>
          </p:cNvSpPr>
          <p:nvPr/>
        </p:nvSpPr>
        <p:spPr bwMode="auto">
          <a:xfrm>
            <a:off x="4125913" y="2663825"/>
            <a:ext cx="892175" cy="466725"/>
          </a:xfrm>
          <a:prstGeom prst="rect">
            <a:avLst/>
          </a:prstGeom>
          <a:solidFill>
            <a:schemeClr val="bg1">
              <a:alpha val="45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cs typeface="Arial" charset="0"/>
              </a:rPr>
              <a:t>Gehirn</a:t>
            </a:r>
          </a:p>
        </p:txBody>
      </p:sp>
      <p:sp>
        <p:nvSpPr>
          <p:cNvPr id="13327" name="Inhaltsplatzhalter 2"/>
          <p:cNvSpPr txBox="1">
            <a:spLocks/>
          </p:cNvSpPr>
          <p:nvPr/>
        </p:nvSpPr>
        <p:spPr bwMode="auto">
          <a:xfrm>
            <a:off x="3792538" y="5186363"/>
            <a:ext cx="1501775" cy="466725"/>
          </a:xfrm>
          <a:prstGeom prst="rect">
            <a:avLst/>
          </a:prstGeom>
          <a:solidFill>
            <a:schemeClr val="bg1">
              <a:alpha val="44000"/>
            </a:schemeClr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algn="ctr" defTabSz="914400"/>
            <a:r>
              <a:rPr lang="en-GB" sz="1600" b="1"/>
              <a:t>Herz und Kreislauf</a:t>
            </a:r>
            <a:endParaRPr lang="de-DE" sz="1600" b="1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brauchen wir Menschen einen Kreislauf?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C5D43-254B-44DA-8EA5-4E90A41C01F5}" type="slidenum">
              <a:rPr lang="de-DE" smtClean="0"/>
              <a:pPr>
                <a:defRPr/>
              </a:pPr>
              <a:t>6</a:t>
            </a:fld>
            <a:endParaRPr lang="de-DE" dirty="0"/>
          </a:p>
        </p:txBody>
      </p:sp>
      <p:sp>
        <p:nvSpPr>
          <p:cNvPr id="8" name="Gebogener Pfeil 7"/>
          <p:cNvSpPr/>
          <p:nvPr/>
        </p:nvSpPr>
        <p:spPr>
          <a:xfrm rot="18000000" flipV="1">
            <a:off x="3107531" y="2469357"/>
            <a:ext cx="3216275" cy="3217862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39627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Gebogener Pfeil 9"/>
          <p:cNvSpPr/>
          <p:nvPr/>
        </p:nvSpPr>
        <p:spPr>
          <a:xfrm rot="18000000" flipH="1">
            <a:off x="2820194" y="2470944"/>
            <a:ext cx="3217863" cy="3216275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20811"/>
              <a:gd name="adj5" fmla="val 125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Inhaltsplatzhalter 2"/>
          <p:cNvSpPr txBox="1">
            <a:spLocks/>
          </p:cNvSpPr>
          <p:nvPr/>
        </p:nvSpPr>
        <p:spPr bwMode="auto">
          <a:xfrm>
            <a:off x="314325" y="3429000"/>
            <a:ext cx="27320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Sauerstoffarmes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  <a:defRPr/>
            </a:pPr>
            <a:r>
              <a:rPr lang="de-DE" sz="1600" b="1" dirty="0">
                <a:solidFill>
                  <a:schemeClr val="accent5"/>
                </a:solidFill>
                <a:latin typeface="Arial"/>
                <a:ea typeface="ＭＳ Ｐゴシック" pitchFamily="1" charset="-128"/>
                <a:cs typeface="Arial"/>
              </a:rPr>
              <a:t>Blut </a:t>
            </a:r>
          </a:p>
        </p:txBody>
      </p:sp>
      <p:sp>
        <p:nvSpPr>
          <p:cNvPr id="13322" name="Inhaltsplatzhalter 2"/>
          <p:cNvSpPr txBox="1">
            <a:spLocks/>
          </p:cNvSpPr>
          <p:nvPr/>
        </p:nvSpPr>
        <p:spPr bwMode="auto">
          <a:xfrm>
            <a:off x="6091238" y="3429000"/>
            <a:ext cx="274637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Sauerstoffhaltiges </a:t>
            </a:r>
          </a:p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1600" b="1">
                <a:solidFill>
                  <a:schemeClr val="accent1"/>
                </a:solidFill>
                <a:cs typeface="Arial" charset="0"/>
              </a:rPr>
              <a:t>Blut </a:t>
            </a:r>
          </a:p>
        </p:txBody>
      </p:sp>
      <p:sp>
        <p:nvSpPr>
          <p:cNvPr id="13323" name="Inhaltsplatzhalter 2"/>
          <p:cNvSpPr txBox="1">
            <a:spLocks/>
          </p:cNvSpPr>
          <p:nvPr/>
        </p:nvSpPr>
        <p:spPr bwMode="auto">
          <a:xfrm>
            <a:off x="2771775" y="3843338"/>
            <a:ext cx="3600450" cy="5397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tIns="108000" bIns="108000"/>
          <a:lstStyle/>
          <a:p>
            <a:pPr marL="177800" indent="-177800" algn="ctr" eaLnBrk="0" hangingPunct="0">
              <a:spcBef>
                <a:spcPct val="20000"/>
              </a:spcBef>
              <a:buClr>
                <a:srgbClr val="A51E28"/>
              </a:buClr>
              <a:buSzPct val="100000"/>
            </a:pPr>
            <a:r>
              <a:rPr lang="de-DE" sz="2000" b="1">
                <a:solidFill>
                  <a:srgbClr val="A51E28"/>
                </a:solidFill>
                <a:cs typeface="Arial" charset="0"/>
              </a:rPr>
              <a:t>S t i l l s t a n 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Warum ist ein Herz-Kreislaufstillstand gefährlich?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  <a:defRPr/>
            </a:pPr>
            <a:r>
              <a:rPr lang="de-DE" dirty="0" smtClean="0">
                <a:solidFill>
                  <a:srgbClr val="A51E28"/>
                </a:solidFill>
              </a:rPr>
              <a:t>Jede </a:t>
            </a:r>
            <a:r>
              <a:rPr lang="de-DE" dirty="0" smtClean="0"/>
              <a:t>Zelle im Körper kann nur überleben, solange sie </a:t>
            </a:r>
            <a:r>
              <a:rPr lang="de-DE" dirty="0" smtClean="0">
                <a:solidFill>
                  <a:srgbClr val="A51E28"/>
                </a:solidFill>
              </a:rPr>
              <a:t>Sauerstoff </a:t>
            </a:r>
            <a:r>
              <a:rPr lang="de-DE" dirty="0" smtClean="0"/>
              <a:t>bekommt. </a:t>
            </a:r>
            <a:br>
              <a:rPr lang="de-DE" dirty="0" smtClean="0"/>
            </a:br>
            <a:r>
              <a:rPr lang="de-DE" dirty="0" smtClean="0"/>
              <a:t>Bei einem Herz-Kreislaufstillstand beginnen die Zellen im Körper unterschiedlich schnell, zu sterben: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im Gehirn: nach 3–5 Minuten!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latin typeface="Arial Narrow" pitchFamily="34" charset="0"/>
              </a:rPr>
              <a:t>im Herz: nach 20 Minuten!</a:t>
            </a:r>
          </a:p>
          <a:p>
            <a:pPr>
              <a:buFontTx/>
              <a:buNone/>
              <a:defRPr/>
            </a:pP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6F47A6-9377-4BB7-AF6E-13CB4704D53F}" type="slidenum">
              <a:rPr lang="de-DE" smtClean="0"/>
              <a:pPr>
                <a:defRPr/>
              </a:pPr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 …</a:t>
            </a:r>
            <a:endParaRPr lang="de-DE" dirty="0"/>
          </a:p>
        </p:txBody>
      </p:sp>
      <p:sp>
        <p:nvSpPr>
          <p:cNvPr id="15362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>
                <a:latin typeface="Arial" charset="0"/>
                <a:ea typeface="ＭＳ Ｐゴシック"/>
                <a:cs typeface="Arial" charset="0"/>
              </a:rPr>
              <a:t>… wenn ein Mensch plötzlich einen Herz-Kreislaufstillstand hat?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C99576-D81C-42DE-896B-78F0FD5CC0E5}" type="slidenum">
              <a:rPr lang="de-DE" smtClean="0"/>
              <a:pPr>
                <a:defRPr/>
              </a:pPr>
              <a:t>8</a:t>
            </a:fld>
            <a:endParaRPr lang="de-DE" dirty="0"/>
          </a:p>
        </p:txBody>
      </p:sp>
      <p:pic>
        <p:nvPicPr>
          <p:cNvPr id="15366" name="Picture 9" descr="BDA_100Pro_Illu01_PRUEFEN_RG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8413" y="2933700"/>
            <a:ext cx="34925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Was musst du tun?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0" y="2130425"/>
            <a:ext cx="3983038" cy="4035425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Prüfen: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das Bewusstsein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Kontrolliere die Atmung</a:t>
            </a:r>
          </a:p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>
                <a:solidFill>
                  <a:srgbClr val="000000"/>
                </a:solidFill>
              </a:rPr>
              <a:t>Rufen: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andere zur Hilfe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Rufe 112 an</a:t>
            </a:r>
          </a:p>
          <a:p>
            <a:pPr>
              <a:buFontTx/>
              <a:buNone/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Drücken: </a:t>
            </a:r>
          </a:p>
          <a:p>
            <a:pPr marL="627063">
              <a:defRPr/>
            </a:pPr>
            <a:r>
              <a:rPr lang="de-DE" dirty="0" smtClean="0">
                <a:solidFill>
                  <a:srgbClr val="A51E28"/>
                </a:solidFill>
              </a:rPr>
              <a:t>Drücke fest und schnell </a:t>
            </a:r>
            <a:br>
              <a:rPr lang="de-DE" dirty="0" smtClean="0">
                <a:solidFill>
                  <a:srgbClr val="A51E28"/>
                </a:solidFill>
              </a:rPr>
            </a:br>
            <a:r>
              <a:rPr lang="de-DE" dirty="0" smtClean="0">
                <a:solidFill>
                  <a:srgbClr val="A51E28"/>
                </a:solidFill>
              </a:rPr>
              <a:t>auf den Brustkorb</a:t>
            </a:r>
            <a:endParaRPr lang="de-DE" dirty="0">
              <a:solidFill>
                <a:srgbClr val="A51E28"/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Wiederbelebung für Schülerinnen und Schüler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2BBD30-0295-4874-8B46-FA083F9E3B2F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  <p:pic>
        <p:nvPicPr>
          <p:cNvPr id="16390" name="Picture 16" descr="100Pro_3Grafiken_Schaubild_03_rot_dw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0816" y="2285999"/>
            <a:ext cx="3957524" cy="335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+n_PPT_Template_EinLebenRetten_rot_20130205">
  <a:themeElements>
    <a:clrScheme name="EinLebenRetten-100Pro_ro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51E28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m+n_PPT_Template_EinLebenRetten_rot_20130205.pot</Template>
  <TotalTime>0</TotalTime>
  <Words>422</Words>
  <Application>Microsoft Office PowerPoint</Application>
  <PresentationFormat>Bildschirmpräsentation (4:3)</PresentationFormat>
  <Paragraphs>148</Paragraphs>
  <Slides>21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8" baseType="lpstr">
      <vt:lpstr>ＭＳ Ｐゴシック</vt:lpstr>
      <vt:lpstr>Arial</vt:lpstr>
      <vt:lpstr>Arial Narrow</vt:lpstr>
      <vt:lpstr>Calibri</vt:lpstr>
      <vt:lpstr>Lucida Grande</vt:lpstr>
      <vt:lpstr>ヒラギノ角ゴ Pro W3</vt:lpstr>
      <vt:lpstr>m+n_PPT_Template_EinLebenRetten_rot_20130205</vt:lpstr>
      <vt:lpstr>PowerPoint-Präsentation</vt:lpstr>
      <vt:lpstr>Unterrichtsinhalte</vt:lpstr>
      <vt:lpstr>Nach diesem Unterricht weißt du:</vt:lpstr>
      <vt:lpstr>Warum brauchen wir Menschen einen Kreislauf?</vt:lpstr>
      <vt:lpstr>Warum kommt es zu  einem Herz-Kreislaufstillstand?</vt:lpstr>
      <vt:lpstr>Warum brauchen wir Menschen einen Kreislauf?</vt:lpstr>
      <vt:lpstr>Warum ist ein Herz-Kreislaufstillstand gefährlich?</vt:lpstr>
      <vt:lpstr>Was musst du tun …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Was musst du tun?</vt:lpstr>
      <vt:lpstr>Zusammenfassung: Was musst du tun?</vt:lpstr>
      <vt:lpstr>Jetzt weißt du:</vt:lpstr>
      <vt:lpstr>PowerPoint-Präsentation</vt:lpstr>
    </vt:vector>
  </TitlesOfParts>
  <Company>mn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Esther Mangler</dc:creator>
  <cp:lastModifiedBy>Wolf</cp:lastModifiedBy>
  <cp:revision>22</cp:revision>
  <dcterms:created xsi:type="dcterms:W3CDTF">2014-07-25T07:49:20Z</dcterms:created>
  <dcterms:modified xsi:type="dcterms:W3CDTF">2019-09-11T06:41:43Z</dcterms:modified>
</cp:coreProperties>
</file>