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75" r:id="rId1"/>
  </p:sldMasterIdLst>
  <p:notesMasterIdLst>
    <p:notesMasterId r:id="rId26"/>
  </p:notesMasterIdLst>
  <p:handoutMasterIdLst>
    <p:handoutMasterId r:id="rId27"/>
  </p:handoutMasterIdLst>
  <p:sldIdLst>
    <p:sldId id="293" r:id="rId2"/>
    <p:sldId id="268" r:id="rId3"/>
    <p:sldId id="269" r:id="rId4"/>
    <p:sldId id="270" r:id="rId5"/>
    <p:sldId id="272" r:id="rId6"/>
    <p:sldId id="273" r:id="rId7"/>
    <p:sldId id="274" r:id="rId8"/>
    <p:sldId id="275" r:id="rId9"/>
    <p:sldId id="277" r:id="rId10"/>
    <p:sldId id="279" r:id="rId11"/>
    <p:sldId id="278" r:id="rId12"/>
    <p:sldId id="280" r:id="rId13"/>
    <p:sldId id="281" r:id="rId14"/>
    <p:sldId id="283" r:id="rId15"/>
    <p:sldId id="284" r:id="rId16"/>
    <p:sldId id="285" r:id="rId17"/>
    <p:sldId id="282" r:id="rId18"/>
    <p:sldId id="286" r:id="rId19"/>
    <p:sldId id="289" r:id="rId20"/>
    <p:sldId id="290" r:id="rId21"/>
    <p:sldId id="291" r:id="rId22"/>
    <p:sldId id="287" r:id="rId23"/>
    <p:sldId id="288" r:id="rId24"/>
    <p:sldId id="267" r:id="rId25"/>
  </p:sldIdLst>
  <p:sldSz cx="9144000" cy="6858000" type="screen4x3"/>
  <p:notesSz cx="6858000" cy="9144000"/>
  <p:defaultTextStyle>
    <a:defPPr>
      <a:defRPr lang="de-D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AAC837"/>
    <a:srgbClr val="A51E28"/>
    <a:srgbClr val="0AA0E1"/>
    <a:srgbClr val="96D2E6"/>
    <a:srgbClr val="96B491"/>
    <a:srgbClr val="6EAABE"/>
    <a:srgbClr val="0A9F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20" autoAdjust="0"/>
    <p:restoredTop sz="94676" autoAdjust="0"/>
  </p:normalViewPr>
  <p:slideViewPr>
    <p:cSldViewPr snapToGrid="0" snapToObjects="1">
      <p:cViewPr varScale="1">
        <p:scale>
          <a:sx n="106" d="100"/>
          <a:sy n="106" d="100"/>
        </p:scale>
        <p:origin x="1854" y="114"/>
      </p:cViewPr>
      <p:guideLst>
        <p:guide orient="horz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3F6D9B66-3C56-4400-9FBA-994ADE46DBF1}" type="datetime1">
              <a:rPr lang="de-DE"/>
              <a:pPr>
                <a:defRPr/>
              </a:pPr>
              <a:t>11.09.2019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EB9A65E2-E562-4B31-BBD0-CC89BDBAB3B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651572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A2866160-184C-449F-BDB4-233BD1563C0C}" type="datetime1">
              <a:rPr lang="de-DE"/>
              <a:pPr>
                <a:defRPr/>
              </a:pPr>
              <a:t>11.09.2019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 smtClean="0"/>
              <a:t>Mastertextformat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75752082-100D-45DB-AEC5-87FF1E0FE7F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21960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ＭＳ Ｐゴシック" pitchFamily="1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ＭＳ Ｐゴシック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752082-100D-45DB-AEC5-87FF1E0FE7F1}" type="slidenum">
              <a:rPr lang="de-DE" smtClean="0"/>
              <a:pPr>
                <a:defRPr/>
              </a:pPr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7794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752082-100D-45DB-AEC5-87FF1E0FE7F1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3575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8" descr="PPT_Vorlage_Start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5954990-4456-49D4-98FC-F43DC3445CBA}" type="datetime1">
              <a:rPr lang="de-DE" smtClean="0"/>
              <a:t>11.09.2019</a:t>
            </a:fld>
            <a:endParaRPr lang="de-DE" dirty="0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b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556991D-42C3-4144-B62A-98FA12D521B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A51E28"/>
              </a:buClr>
              <a:defRPr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CA09A-DEF3-4E74-B3A9-09468CB02031}" type="datetime1">
              <a:rPr lang="de-DE" smtClean="0"/>
              <a:t>11.09.2019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DA2ED-582D-4734-AC92-A18375451AE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10"/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>
          <a:xfrm>
            <a:off x="7848600" y="6484938"/>
            <a:ext cx="10747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D3991-60EB-406A-99A4-DEE469A728B9}" type="datetime1">
              <a:rPr lang="de-DE" smtClean="0"/>
              <a:t>11.09.2019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9075" y="6484938"/>
            <a:ext cx="5318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DA2ED-582D-4734-AC92-A18375451AE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>
          <a:xfrm>
            <a:off x="7848600" y="6484938"/>
            <a:ext cx="10747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2DB541-EB19-470B-957B-FFFA8B2FF527}" type="datetime1">
              <a:rPr lang="de-DE" smtClean="0"/>
              <a:t>11.09.2019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9075" y="6484938"/>
            <a:ext cx="5318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DA2ED-582D-4734-AC92-A18375451AE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Bild 7" descr="PPT_Vorlage.jp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12775" y="747713"/>
            <a:ext cx="6245225" cy="765175"/>
          </a:xfrm>
          <a:prstGeom prst="rect">
            <a:avLst/>
          </a:prstGeom>
          <a:effectLst>
            <a:reflection stA="10000" endPos="20000" dir="5400000" sy="-100000" algn="bl" rotWithShape="0"/>
          </a:effectLst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DE" dirty="0" smtClean="0"/>
              <a:t>Headline</a:t>
            </a:r>
            <a:endParaRPr lang="de-DE" dirty="0"/>
          </a:p>
        </p:txBody>
      </p:sp>
      <p:sp>
        <p:nvSpPr>
          <p:cNvPr id="1028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520700" y="2130425"/>
            <a:ext cx="8034338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108000" rIns="91440" bIns="108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Zwischenheadline</a:t>
            </a:r>
          </a:p>
          <a:p>
            <a:pPr lvl="1"/>
            <a:r>
              <a:rPr lang="de-DE" smtClean="0"/>
              <a:t>Copytext</a:t>
            </a:r>
          </a:p>
          <a:p>
            <a:pPr lvl="2"/>
            <a:r>
              <a:rPr lang="de-DE" smtClean="0"/>
              <a:t>Bulletpoints</a:t>
            </a:r>
          </a:p>
          <a:p>
            <a:pPr lvl="3"/>
            <a:r>
              <a:rPr lang="de-DE" smtClean="0"/>
              <a:t>Bildunterschrift</a:t>
            </a:r>
          </a:p>
          <a:p>
            <a:pPr lvl="4"/>
            <a:r>
              <a:rPr lang="de-DE" smtClean="0"/>
              <a:t>Sub-Bullets</a:t>
            </a:r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2"/>
          </p:nvPr>
        </p:nvSpPr>
        <p:spPr>
          <a:xfrm>
            <a:off x="7848600" y="6484938"/>
            <a:ext cx="1074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592D51C-D1B9-4E3B-996A-C3BEE1E15323}" type="datetime1">
              <a:rPr lang="de-DE" smtClean="0"/>
              <a:t>11.09.2019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98538" y="6484938"/>
            <a:ext cx="713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219075" y="6484938"/>
            <a:ext cx="531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b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85BD813-47DE-4858-8F13-02FF7F475900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79" r:id="rId2"/>
    <p:sldLayoutId id="2147483782" r:id="rId3"/>
    <p:sldLayoutId id="2147483781" r:id="rId4"/>
  </p:sldLayoutIdLst>
  <p:hf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b="1" kern="1200">
          <a:solidFill>
            <a:srgbClr val="FFFFFF"/>
          </a:solidFill>
          <a:latin typeface="Arial"/>
          <a:ea typeface="ＭＳ Ｐゴシック" pitchFamily="1" charset="-128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9pPr>
    </p:titleStyle>
    <p:bodyStyle>
      <a:lvl1pPr marL="177800" indent="-177800" algn="l" defTabSz="457200" rtl="0" eaLnBrk="0" fontAlgn="base" hangingPunct="0">
        <a:spcBef>
          <a:spcPct val="20000"/>
        </a:spcBef>
        <a:spcAft>
          <a:spcPct val="0"/>
        </a:spcAft>
        <a:buClr>
          <a:srgbClr val="A51E28"/>
        </a:buClr>
        <a:buSzPct val="100000"/>
        <a:buBlip>
          <a:blip r:embed="rId7"/>
        </a:buBlip>
        <a:defRPr sz="1600" b="1" kern="1200">
          <a:solidFill>
            <a:schemeClr val="tx1"/>
          </a:solidFill>
          <a:latin typeface="Arial"/>
          <a:ea typeface="ＭＳ Ｐゴシック" pitchFamily="1" charset="-128"/>
          <a:cs typeface="Arial"/>
        </a:defRPr>
      </a:lvl1pPr>
      <a:lvl2pPr marL="266700" indent="190500" algn="l" defTabSz="457200" rtl="0" eaLnBrk="0" fontAlgn="base" hangingPunct="0">
        <a:lnSpc>
          <a:spcPts val="1800"/>
        </a:lnSpc>
        <a:spcBef>
          <a:spcPts val="1400"/>
        </a:spcBef>
        <a:spcAft>
          <a:spcPct val="0"/>
        </a:spcAft>
        <a:buClr>
          <a:srgbClr val="A8B6BC"/>
        </a:buClr>
        <a:buFont typeface="Arial" charset="0"/>
        <a:defRPr sz="1400" kern="1200">
          <a:solidFill>
            <a:srgbClr val="595959"/>
          </a:solidFill>
          <a:latin typeface="Arial"/>
          <a:ea typeface="ＭＳ Ｐゴシック" pitchFamily="1" charset="-128"/>
          <a:cs typeface="Arial"/>
        </a:defRPr>
      </a:lvl2pPr>
      <a:lvl3pPr marL="628650" indent="-177800" algn="l" defTabSz="457200" rtl="0" eaLnBrk="0" fontAlgn="base" hangingPunct="0">
        <a:lnSpc>
          <a:spcPts val="1650"/>
        </a:lnSpc>
        <a:spcBef>
          <a:spcPts val="1400"/>
        </a:spcBef>
        <a:spcAft>
          <a:spcPct val="0"/>
        </a:spcAft>
        <a:buClr>
          <a:srgbClr val="A51E28"/>
        </a:buClr>
        <a:buSzPct val="100000"/>
        <a:buBlip>
          <a:blip r:embed="rId7"/>
        </a:buBlip>
        <a:defRPr sz="1200" b="1" kern="1200">
          <a:solidFill>
            <a:srgbClr val="A51E28"/>
          </a:solidFill>
          <a:latin typeface="Arial"/>
          <a:ea typeface="ＭＳ Ｐゴシック" pitchFamily="1" charset="-128"/>
          <a:cs typeface="Arial"/>
        </a:defRPr>
      </a:lvl3pPr>
      <a:lvl4pPr marL="266700" indent="1104900" algn="l" defTabSz="457200" rtl="0" eaLnBrk="0" fontAlgn="base" hangingPunct="0">
        <a:lnSpc>
          <a:spcPts val="1350"/>
        </a:lnSpc>
        <a:spcBef>
          <a:spcPts val="600"/>
        </a:spcBef>
        <a:spcAft>
          <a:spcPct val="0"/>
        </a:spcAft>
        <a:defRPr sz="1100" i="1" kern="1200">
          <a:solidFill>
            <a:srgbClr val="BFBFBF"/>
          </a:solidFill>
          <a:latin typeface="Arial"/>
          <a:ea typeface="ＭＳ Ｐゴシック" pitchFamily="1" charset="-128"/>
          <a:cs typeface="Arial"/>
        </a:defRPr>
      </a:lvl4pPr>
      <a:lvl5pPr marL="895350" indent="-177800" algn="l" defTabSz="457200" rtl="0" eaLnBrk="0" fontAlgn="base" hangingPunct="0">
        <a:lnSpc>
          <a:spcPts val="1300"/>
        </a:lnSpc>
        <a:spcBef>
          <a:spcPts val="1000"/>
        </a:spcBef>
        <a:spcAft>
          <a:spcPct val="0"/>
        </a:spcAft>
        <a:buClr>
          <a:srgbClr val="A8B6BC"/>
        </a:buClr>
        <a:buSzPct val="100000"/>
        <a:buBlip>
          <a:blip r:embed="rId8"/>
        </a:buBlip>
        <a:defRPr sz="1000" kern="1200">
          <a:solidFill>
            <a:srgbClr val="7F7F7F"/>
          </a:solidFill>
          <a:latin typeface="Arial"/>
          <a:ea typeface="ＭＳ Ｐゴシック" pitchFamily="1" charset="-128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612775" y="4191000"/>
            <a:ext cx="7921626" cy="774700"/>
          </a:xfrm>
          <a:prstGeom prst="rect">
            <a:avLst/>
          </a:prstGeom>
          <a:effectLst>
            <a:reflection stA="10000" endPos="20000" dir="5400000" sy="-100000" algn="bl" rotWithShape="0"/>
          </a:effectLst>
        </p:spPr>
        <p:txBody>
          <a:bodyPr lIns="0" tIns="0" rIns="0" bIns="0" anchor="b"/>
          <a:lstStyle/>
          <a:p>
            <a:pPr marL="177800" indent="-177800" algn="ctr">
              <a:spcBef>
                <a:spcPct val="20000"/>
              </a:spcBef>
              <a:buClr>
                <a:srgbClr val="0A9FE0"/>
              </a:buClr>
              <a:buSzPct val="100000"/>
              <a:buFont typeface="Lucida Grande" pitchFamily="1" charset="0"/>
              <a:buNone/>
              <a:defRPr/>
            </a:pPr>
            <a:r>
              <a:rPr lang="de-DE" sz="2000" b="1" dirty="0">
                <a:solidFill>
                  <a:srgbClr val="FFFFFF"/>
                </a:solidFill>
                <a:ea typeface="Arial" pitchFamily="1" charset="0"/>
                <a:cs typeface="Arial" pitchFamily="1" charset="0"/>
              </a:rPr>
              <a:t>Wiederbelebung mit Beatmung</a:t>
            </a:r>
            <a:br>
              <a:rPr lang="de-DE" sz="2000" b="1" dirty="0">
                <a:solidFill>
                  <a:srgbClr val="FFFFFF"/>
                </a:solidFill>
                <a:ea typeface="Arial" pitchFamily="1" charset="0"/>
                <a:cs typeface="Arial" pitchFamily="1" charset="0"/>
              </a:rPr>
            </a:br>
            <a:r>
              <a:rPr lang="de-DE" sz="2000" b="1" dirty="0">
                <a:solidFill>
                  <a:srgbClr val="FFFFFF"/>
                </a:solidFill>
                <a:ea typeface="Arial" pitchFamily="1" charset="0"/>
                <a:cs typeface="Arial" pitchFamily="1" charset="0"/>
              </a:rPr>
              <a:t>für Schülerinnen und Schüler</a:t>
            </a:r>
          </a:p>
        </p:txBody>
      </p:sp>
      <p:sp>
        <p:nvSpPr>
          <p:cNvPr id="5" name="Untertitel 2"/>
          <p:cNvSpPr txBox="1">
            <a:spLocks/>
          </p:cNvSpPr>
          <p:nvPr/>
        </p:nvSpPr>
        <p:spPr bwMode="auto">
          <a:xfrm>
            <a:off x="612775" y="5264150"/>
            <a:ext cx="792162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>
            <a:normAutofit/>
          </a:bodyPr>
          <a:lstStyle/>
          <a:p>
            <a:pPr marL="177800" indent="-177800" algn="ctr" fontAlgn="auto">
              <a:spcBef>
                <a:spcPct val="20000"/>
              </a:spcBef>
              <a:spcAft>
                <a:spcPts val="0"/>
              </a:spcAft>
              <a:buClr>
                <a:srgbClr val="0A9FE0"/>
              </a:buClr>
              <a:buSzPct val="100000"/>
              <a:buFont typeface="Lucida Grande"/>
              <a:buNone/>
              <a:defRPr/>
            </a:pPr>
            <a:endParaRPr lang="de-DE" sz="1600" b="1" dirty="0">
              <a:solidFill>
                <a:srgbClr val="FFFFFF"/>
              </a:solidFill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5944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Prüfen: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Kontrolliere das Bewusstsein</a:t>
            </a:r>
          </a:p>
          <a:p>
            <a:pPr marL="627063"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r>
              <a:rPr lang="de-DE" sz="1400" b="0" i="1" dirty="0" smtClean="0">
                <a:solidFill>
                  <a:srgbClr val="595959"/>
                </a:solidFill>
              </a:rPr>
              <a:t>Keine Reaktion?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BEF2A4-636F-40D1-A755-D452A6532A85}" type="slidenum">
              <a:rPr lang="de-DE" smtClean="0"/>
              <a:pPr>
                <a:defRPr/>
              </a:pPr>
              <a:t>10</a:t>
            </a:fld>
            <a:endParaRPr lang="de-DE" dirty="0"/>
          </a:p>
        </p:txBody>
      </p:sp>
      <p:pic>
        <p:nvPicPr>
          <p:cNvPr id="17414" name="Picture 9" descr="BDA_100Pro_Illu01_PRUEF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933700"/>
            <a:ext cx="34925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Prüfen: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Kontrolliere die Atmung</a:t>
            </a:r>
          </a:p>
          <a:p>
            <a:pPr marL="627063"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r>
              <a:rPr lang="de-DE" sz="1400" b="0" dirty="0" smtClean="0">
                <a:solidFill>
                  <a:srgbClr val="595959"/>
                </a:solidFill>
              </a:rPr>
              <a:t>Überstrecke den Kopf nach </a:t>
            </a:r>
          </a:p>
          <a:p>
            <a:pPr marL="627063">
              <a:buFontTx/>
              <a:buNone/>
              <a:defRPr/>
            </a:pPr>
            <a:r>
              <a:rPr lang="de-DE" sz="1400" b="0" dirty="0" smtClean="0">
                <a:solidFill>
                  <a:srgbClr val="595959"/>
                </a:solidFill>
              </a:rPr>
              <a:t>hinten und hebe das Kinn an.</a:t>
            </a:r>
          </a:p>
          <a:p>
            <a:pPr marL="627063">
              <a:buFontTx/>
              <a:buNone/>
              <a:defRPr/>
            </a:pPr>
            <a:endParaRPr lang="de-DE" sz="1400" b="0" dirty="0" smtClean="0">
              <a:solidFill>
                <a:srgbClr val="595959"/>
              </a:solidFill>
            </a:endParaRPr>
          </a:p>
          <a:p>
            <a:pPr marL="627063">
              <a:buFontTx/>
              <a:buNone/>
              <a:defRPr/>
            </a:pPr>
            <a:r>
              <a:rPr lang="de-DE" sz="1400" b="0" i="1" dirty="0" smtClean="0">
                <a:solidFill>
                  <a:srgbClr val="595959"/>
                </a:solidFill>
              </a:rPr>
              <a:t>Keine Atmung?</a:t>
            </a:r>
          </a:p>
          <a:p>
            <a:pPr marL="627063">
              <a:buFontTx/>
              <a:buNone/>
              <a:defRPr/>
            </a:pPr>
            <a:r>
              <a:rPr lang="de-DE" sz="1400" b="0" i="1" dirty="0" smtClean="0">
                <a:solidFill>
                  <a:srgbClr val="595959"/>
                </a:solidFill>
              </a:rPr>
              <a:t>Atmung nicht normal?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585941-5CE5-4DA2-94FF-C77529E4362C}" type="slidenum">
              <a:rPr lang="de-DE" smtClean="0"/>
              <a:pPr>
                <a:defRPr/>
              </a:pPr>
              <a:t>11</a:t>
            </a:fld>
            <a:endParaRPr lang="de-DE" dirty="0"/>
          </a:p>
        </p:txBody>
      </p:sp>
      <p:pic>
        <p:nvPicPr>
          <p:cNvPr id="18438" name="Picture 11" descr="BDA_100Pro_Illu04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711450"/>
            <a:ext cx="3670300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>
                <a:solidFill>
                  <a:srgbClr val="000000"/>
                </a:solidFill>
              </a:rPr>
              <a:t>Rufen: 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Rufe andere zur Hilfe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838216-493D-4E93-BFF4-6312BCB65856}" type="slidenum">
              <a:rPr lang="de-DE" smtClean="0"/>
              <a:pPr>
                <a:defRPr/>
              </a:pPr>
              <a:t>12</a:t>
            </a:fld>
            <a:endParaRPr lang="de-DE" dirty="0"/>
          </a:p>
        </p:txBody>
      </p:sp>
      <p:pic>
        <p:nvPicPr>
          <p:cNvPr id="19462" name="Picture 16" descr="BDA_100Pro_Illu05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711450"/>
            <a:ext cx="3479800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>
                <a:solidFill>
                  <a:srgbClr val="000000"/>
                </a:solidFill>
              </a:rPr>
              <a:t>Rufen: 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Rufe 112 an</a:t>
            </a:r>
          </a:p>
          <a:p>
            <a:pPr marL="627063"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449263" indent="0">
              <a:buFontTx/>
              <a:buNone/>
              <a:defRPr/>
            </a:pPr>
            <a:r>
              <a:rPr lang="de-DE" sz="1400" b="0" dirty="0" smtClean="0">
                <a:solidFill>
                  <a:srgbClr val="595959"/>
                </a:solidFill>
              </a:rPr>
              <a:t>Oder bitte jemanden darum </a:t>
            </a:r>
            <a:br>
              <a:rPr lang="de-DE" sz="1400" b="0" dirty="0" smtClean="0">
                <a:solidFill>
                  <a:srgbClr val="595959"/>
                </a:solidFill>
              </a:rPr>
            </a:br>
            <a:r>
              <a:rPr lang="de-DE" sz="1400" b="0" dirty="0" smtClean="0">
                <a:solidFill>
                  <a:srgbClr val="595959"/>
                </a:solidFill>
              </a:rPr>
              <a:t>es zu tun.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B119E3-7E14-4F2A-9502-7401561AC4B7}" type="slidenum">
              <a:rPr lang="de-DE" smtClean="0"/>
              <a:pPr>
                <a:defRPr/>
              </a:pPr>
              <a:t>13</a:t>
            </a:fld>
            <a:endParaRPr lang="de-DE" dirty="0"/>
          </a:p>
        </p:txBody>
      </p:sp>
      <p:pic>
        <p:nvPicPr>
          <p:cNvPr id="20486" name="Picture 16" descr="BDA_100Pro_Illu02_RUF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05150" y="2903538"/>
            <a:ext cx="2933700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Drücken: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Finde die Mitte des Brustkorbes</a:t>
            </a:r>
            <a:endParaRPr lang="de-DE" sz="1400" b="0" dirty="0" smtClean="0">
              <a:solidFill>
                <a:srgbClr val="595959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71AFF6-BADA-42C5-9833-2DD1A2E95F59}" type="slidenum">
              <a:rPr lang="de-DE" smtClean="0"/>
              <a:pPr>
                <a:defRPr/>
              </a:pPr>
              <a:t>14</a:t>
            </a:fld>
            <a:endParaRPr lang="de-DE" dirty="0"/>
          </a:p>
        </p:txBody>
      </p:sp>
      <p:pic>
        <p:nvPicPr>
          <p:cNvPr id="21510" name="Picture 16" descr="BDA_100Pro_Illu07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2000" y="3429000"/>
            <a:ext cx="2540000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Drücken: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Lege eine Hand auf die Mitte des Brustkorbes</a:t>
            </a:r>
            <a:endParaRPr lang="de-DE" sz="1400" b="0" dirty="0" smtClean="0">
              <a:solidFill>
                <a:srgbClr val="595959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CB3894-9BB9-49F3-ACDB-75657268341B}" type="slidenum">
              <a:rPr lang="de-DE" smtClean="0"/>
              <a:pPr>
                <a:defRPr/>
              </a:pPr>
              <a:t>15</a:t>
            </a:fld>
            <a:endParaRPr lang="de-DE" dirty="0"/>
          </a:p>
        </p:txBody>
      </p:sp>
      <p:pic>
        <p:nvPicPr>
          <p:cNvPr id="22534" name="Picture 12" descr="BDA_100Pro_Illu07a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0563" y="3429000"/>
            <a:ext cx="2611437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Drücken: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Lege die andere Hand darüber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69003C-BC5E-4BE7-9FFF-8862ADCED0B3}" type="slidenum">
              <a:rPr lang="de-DE" smtClean="0"/>
              <a:pPr>
                <a:defRPr/>
              </a:pPr>
              <a:t>16</a:t>
            </a:fld>
            <a:endParaRPr lang="de-DE" dirty="0"/>
          </a:p>
        </p:txBody>
      </p:sp>
      <p:pic>
        <p:nvPicPr>
          <p:cNvPr id="23558" name="Picture 12" descr="BDA_100Pro_Illu07b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8813" y="3427413"/>
            <a:ext cx="2643187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Drücken: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Drücke fest und schnell </a:t>
            </a:r>
            <a:br>
              <a:rPr lang="de-DE" dirty="0" smtClean="0">
                <a:solidFill>
                  <a:srgbClr val="A51E28"/>
                </a:solidFill>
              </a:rPr>
            </a:br>
            <a:r>
              <a:rPr lang="de-DE" dirty="0" smtClean="0">
                <a:solidFill>
                  <a:srgbClr val="A51E28"/>
                </a:solidFill>
              </a:rPr>
              <a:t>(100 mal pro Minute) </a:t>
            </a:r>
            <a:br>
              <a:rPr lang="de-DE" dirty="0" smtClean="0">
                <a:solidFill>
                  <a:srgbClr val="A51E28"/>
                </a:solidFill>
              </a:rPr>
            </a:br>
            <a:r>
              <a:rPr lang="de-DE" dirty="0" smtClean="0">
                <a:solidFill>
                  <a:srgbClr val="A51E28"/>
                </a:solidFill>
              </a:rPr>
              <a:t>auf den Brustkorb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40C591-9BA6-4488-9D3E-CCED8EAC39DA}" type="slidenum">
              <a:rPr lang="de-DE" smtClean="0"/>
              <a:pPr>
                <a:defRPr/>
              </a:pPr>
              <a:t>17</a:t>
            </a:fld>
            <a:endParaRPr lang="de-DE" dirty="0"/>
          </a:p>
        </p:txBody>
      </p:sp>
      <p:pic>
        <p:nvPicPr>
          <p:cNvPr id="24582" name="Picture 11" descr="BDA_100Pro_Illu03_DRUECK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692400"/>
            <a:ext cx="3479800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Drücken: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Halte die Arme gestreckt 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Beuge Dich senkrecht </a:t>
            </a:r>
            <a:br>
              <a:rPr lang="de-DE" dirty="0" smtClean="0">
                <a:solidFill>
                  <a:srgbClr val="A51E28"/>
                </a:solidFill>
              </a:rPr>
            </a:br>
            <a:r>
              <a:rPr lang="de-DE" dirty="0" smtClean="0">
                <a:solidFill>
                  <a:srgbClr val="A51E28"/>
                </a:solidFill>
              </a:rPr>
              <a:t>über den Brustkorb</a:t>
            </a:r>
          </a:p>
          <a:p>
            <a:pPr marL="627063"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r>
              <a:rPr lang="de-DE" sz="1400" b="0" dirty="0" smtClean="0">
                <a:solidFill>
                  <a:srgbClr val="595959"/>
                </a:solidFill>
              </a:rPr>
              <a:t>Nachdem Du 30 Mal gedrückt hast: </a:t>
            </a:r>
          </a:p>
          <a:p>
            <a:pPr marL="627063">
              <a:buFontTx/>
              <a:buNone/>
              <a:defRPr/>
            </a:pPr>
            <a:r>
              <a:rPr lang="de-DE" sz="1400" b="0" dirty="0" smtClean="0">
                <a:solidFill>
                  <a:srgbClr val="595959"/>
                </a:solidFill>
              </a:rPr>
              <a:t>Beatmung</a:t>
            </a:r>
          </a:p>
          <a:p>
            <a:pPr marL="627063">
              <a:buFontTx/>
              <a:buNone/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endParaRPr lang="de-DE" dirty="0" smtClean="0">
              <a:solidFill>
                <a:srgbClr val="A51E28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A8F4FD-B286-420E-AEDF-9A73C70D4A92}" type="slidenum">
              <a:rPr lang="de-DE" smtClean="0"/>
              <a:pPr>
                <a:defRPr/>
              </a:pPr>
              <a:t>18</a:t>
            </a:fld>
            <a:endParaRPr lang="de-DE" dirty="0"/>
          </a:p>
        </p:txBody>
      </p:sp>
      <p:pic>
        <p:nvPicPr>
          <p:cNvPr id="25606" name="Picture 17" descr="BDA_100Pro_Illu06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429000"/>
            <a:ext cx="28352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Beatmen: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Überstrecke den Kopf nach hinten und </a:t>
            </a:r>
            <a:br>
              <a:rPr lang="de-DE" dirty="0" smtClean="0">
                <a:solidFill>
                  <a:srgbClr val="A51E28"/>
                </a:solidFill>
              </a:rPr>
            </a:br>
            <a:r>
              <a:rPr lang="de-DE" dirty="0" smtClean="0">
                <a:solidFill>
                  <a:srgbClr val="A51E28"/>
                </a:solidFill>
              </a:rPr>
              <a:t>hebe das Kinn an.</a:t>
            </a:r>
          </a:p>
          <a:p>
            <a:pPr marL="627063">
              <a:buFontTx/>
              <a:buNone/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endParaRPr lang="de-DE" dirty="0" smtClean="0">
              <a:solidFill>
                <a:srgbClr val="A51E28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AEFE9F-46B7-40AC-AE80-0B440028B819}" type="slidenum">
              <a:rPr lang="de-DE" smtClean="0"/>
              <a:pPr>
                <a:defRPr/>
              </a:pPr>
              <a:t>19</a:t>
            </a:fld>
            <a:endParaRPr lang="de-DE" dirty="0"/>
          </a:p>
        </p:txBody>
      </p:sp>
      <p:pic>
        <p:nvPicPr>
          <p:cNvPr id="26630" name="Picture 6" descr="BDA_100Pro_Illu04_RGB _Ausschnit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81375" y="3656013"/>
            <a:ext cx="238125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Unterrichtsinhalte</a:t>
            </a:r>
            <a:endParaRPr lang="de-DE" dirty="0"/>
          </a:p>
        </p:txBody>
      </p:sp>
      <p:sp>
        <p:nvSpPr>
          <p:cNvPr id="9218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>
                <a:latin typeface="Arial" charset="0"/>
                <a:ea typeface="ＭＳ Ｐゴシック"/>
                <a:cs typeface="Arial" charset="0"/>
              </a:rPr>
              <a:t>Grundverständnis Kreislauf</a:t>
            </a:r>
          </a:p>
          <a:p>
            <a:endParaRPr lang="de-DE" dirty="0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dirty="0" smtClean="0">
                <a:latin typeface="Arial" charset="0"/>
                <a:ea typeface="ＭＳ Ｐゴシック"/>
                <a:cs typeface="Arial" charset="0"/>
              </a:rPr>
              <a:t>Grundverständnis Kreislaufstillstand</a:t>
            </a:r>
          </a:p>
          <a:p>
            <a:endParaRPr lang="de-DE" dirty="0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dirty="0" smtClean="0">
                <a:latin typeface="Arial" charset="0"/>
                <a:ea typeface="ＭＳ Ｐゴシック"/>
                <a:cs typeface="Arial" charset="0"/>
              </a:rPr>
              <a:t>Erkennen des Kreislaufstillstandes</a:t>
            </a:r>
          </a:p>
          <a:p>
            <a:endParaRPr lang="de-DE" dirty="0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dirty="0" smtClean="0">
                <a:latin typeface="Arial" charset="0"/>
                <a:ea typeface="ＭＳ Ｐゴシック"/>
                <a:cs typeface="Arial" charset="0"/>
              </a:rPr>
              <a:t>Aktivieren von Hilfe</a:t>
            </a:r>
          </a:p>
          <a:p>
            <a:endParaRPr lang="de-DE" dirty="0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dirty="0" smtClean="0">
                <a:latin typeface="Arial" charset="0"/>
                <a:ea typeface="ＭＳ Ｐゴシック"/>
                <a:cs typeface="Arial" charset="0"/>
              </a:rPr>
              <a:t>Strukturierte Alarmierung des Rettungsdienstes</a:t>
            </a:r>
          </a:p>
          <a:p>
            <a:endParaRPr lang="de-DE" dirty="0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dirty="0" smtClean="0">
                <a:latin typeface="Arial" charset="0"/>
                <a:ea typeface="ＭＳ Ｐゴシック"/>
                <a:cs typeface="Arial" charset="0"/>
              </a:rPr>
              <a:t>Verständnis und effektive Durchführung der Herzdruckmassage</a:t>
            </a:r>
          </a:p>
          <a:p>
            <a:endParaRPr lang="de-DE" dirty="0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dirty="0" smtClean="0">
                <a:latin typeface="Arial" charset="0"/>
                <a:ea typeface="ＭＳ Ｐゴシック"/>
                <a:cs typeface="Arial" charset="0"/>
              </a:rPr>
              <a:t>Anwendung der Beatmung </a:t>
            </a:r>
          </a:p>
          <a:p>
            <a:endParaRPr lang="de-DE" dirty="0" smtClean="0">
              <a:latin typeface="Arial" charset="0"/>
              <a:ea typeface="ＭＳ Ｐゴシック"/>
              <a:cs typeface="Arial" charset="0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B15995-83A0-4059-839B-EF1BB1551323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Beatmen: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Verschließe mit Daumen und Zeigefinger die Nase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Atme Luft ein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Umschließe mit Deinen Lippen den Mund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Blase Luft ein, bis sich der Brustkorb hebt</a:t>
            </a:r>
          </a:p>
          <a:p>
            <a:pPr marL="627063"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r>
              <a:rPr lang="de-DE" sz="1400" b="0" dirty="0" smtClean="0">
                <a:solidFill>
                  <a:srgbClr val="595959"/>
                </a:solidFill>
              </a:rPr>
              <a:t>Wiederhole dies noch einmal.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3ACE40-A8E8-411F-9465-346D6D4CCD0D}" type="slidenum">
              <a:rPr lang="de-DE" smtClean="0"/>
              <a:pPr>
                <a:defRPr/>
              </a:pPr>
              <a:t>20</a:t>
            </a:fld>
            <a:endParaRPr lang="de-DE" dirty="0"/>
          </a:p>
        </p:txBody>
      </p:sp>
      <p:pic>
        <p:nvPicPr>
          <p:cNvPr id="27654" name="Picture 5" descr="BDA_100Pro_Illu12_Beatmung_gro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1663" y="4168775"/>
            <a:ext cx="2860675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20700" y="2130425"/>
            <a:ext cx="4051300" cy="1298575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Abwechselnd: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30 x drücken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E857B6-CE2D-4E65-8D25-636FE19E8365}" type="slidenum">
              <a:rPr lang="de-DE" smtClean="0"/>
              <a:pPr>
                <a:defRPr/>
              </a:pPr>
              <a:t>21</a:t>
            </a:fld>
            <a:endParaRPr lang="de-DE" dirty="0"/>
          </a:p>
        </p:txBody>
      </p:sp>
      <p:pic>
        <p:nvPicPr>
          <p:cNvPr id="28678" name="Picture 5" descr="BDA_100Pro_Illu12_Beatmung_gro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9850" y="3440113"/>
            <a:ext cx="2859088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AutoShape 21"/>
          <p:cNvSpPr>
            <a:spLocks noChangeArrowheads="1"/>
          </p:cNvSpPr>
          <p:nvPr/>
        </p:nvSpPr>
        <p:spPr bwMode="auto">
          <a:xfrm>
            <a:off x="3703638" y="2286000"/>
            <a:ext cx="1800225" cy="1154113"/>
          </a:xfrm>
          <a:prstGeom prst="leftRightArrow">
            <a:avLst>
              <a:gd name="adj1" fmla="val 50000"/>
              <a:gd name="adj2" fmla="val 31522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pic>
        <p:nvPicPr>
          <p:cNvPr id="28680" name="Picture 17" descr="BDA_100Pro_Illu06_RG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81138" y="3284538"/>
            <a:ext cx="2578100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Inhaltsplatzhalter 2"/>
          <p:cNvSpPr txBox="1">
            <a:spLocks/>
          </p:cNvSpPr>
          <p:nvPr/>
        </p:nvSpPr>
        <p:spPr bwMode="auto">
          <a:xfrm>
            <a:off x="5849938" y="2130425"/>
            <a:ext cx="2763837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eaLnBrk="0" hangingPunct="0">
              <a:spcBef>
                <a:spcPct val="20000"/>
              </a:spcBef>
              <a:buClr>
                <a:srgbClr val="A51E28"/>
              </a:buClr>
              <a:buSzPct val="100000"/>
              <a:buFontTx/>
              <a:buBlip>
                <a:blip r:embed="rId4"/>
              </a:buBlip>
              <a:defRPr/>
            </a:pPr>
            <a:endParaRPr lang="de-DE" sz="1600" b="1" dirty="0">
              <a:latin typeface="Arial"/>
              <a:ea typeface="ＭＳ Ｐゴシック" pitchFamily="1" charset="-128"/>
              <a:cs typeface="Arial"/>
            </a:endParaRPr>
          </a:p>
          <a:p>
            <a:pPr marL="627063" indent="-177800" eaLnBrk="0" hangingPunct="0">
              <a:spcBef>
                <a:spcPct val="20000"/>
              </a:spcBef>
              <a:buClr>
                <a:srgbClr val="A51E28"/>
              </a:buClr>
              <a:buSzPct val="100000"/>
              <a:buFontTx/>
              <a:buBlip>
                <a:blip r:embed="rId4"/>
              </a:buBlip>
              <a:defRPr/>
            </a:pPr>
            <a:r>
              <a:rPr lang="de-DE" sz="1600" b="1" dirty="0">
                <a:solidFill>
                  <a:srgbClr val="A51E28"/>
                </a:solidFill>
                <a:latin typeface="Arial"/>
                <a:ea typeface="ＭＳ Ｐゴシック" pitchFamily="1" charset="-128"/>
                <a:cs typeface="Arial"/>
              </a:rPr>
              <a:t>2 x beatmen</a:t>
            </a:r>
          </a:p>
        </p:txBody>
      </p:sp>
      <p:sp>
        <p:nvSpPr>
          <p:cNvPr id="28682" name="Inhaltsplatzhalter 2"/>
          <p:cNvSpPr txBox="1">
            <a:spLocks/>
          </p:cNvSpPr>
          <p:nvPr/>
        </p:nvSpPr>
        <p:spPr bwMode="auto">
          <a:xfrm>
            <a:off x="2546350" y="5737225"/>
            <a:ext cx="405130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400">
                <a:solidFill>
                  <a:srgbClr val="595959"/>
                </a:solidFill>
                <a:cs typeface="Arial" charset="0"/>
              </a:rPr>
              <a:t>Höre nicht auf, bis Hilfe eintrifft.</a:t>
            </a:r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Zusammenfassung: Was musst du tun?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AAF310-81A1-477D-A772-A825DEFF4033}" type="slidenum">
              <a:rPr lang="de-DE" smtClean="0"/>
              <a:pPr>
                <a:defRPr/>
              </a:pPr>
              <a:t>22</a:t>
            </a:fld>
            <a:endParaRPr lang="de-DE" dirty="0"/>
          </a:p>
        </p:txBody>
      </p:sp>
      <p:sp>
        <p:nvSpPr>
          <p:cNvPr id="9" name="Inhaltsplatzhalter 2"/>
          <p:cNvSpPr txBox="1">
            <a:spLocks/>
          </p:cNvSpPr>
          <p:nvPr/>
        </p:nvSpPr>
        <p:spPr bwMode="auto">
          <a:xfrm>
            <a:off x="522288" y="2130425"/>
            <a:ext cx="7942262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r>
              <a:rPr lang="de-DE" sz="1600" b="1" dirty="0">
                <a:latin typeface="Arial"/>
                <a:ea typeface="ＭＳ Ｐゴシック" pitchFamily="1" charset="-128"/>
                <a:cs typeface="Arial"/>
              </a:rPr>
              <a:t>Prüfen:</a:t>
            </a:r>
          </a:p>
          <a:p>
            <a:pPr marL="627063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r>
              <a:rPr lang="de-DE" sz="1600" b="1" dirty="0">
                <a:solidFill>
                  <a:srgbClr val="A51E28"/>
                </a:solidFill>
                <a:latin typeface="Arial"/>
                <a:ea typeface="ＭＳ Ｐゴシック" pitchFamily="1" charset="-128"/>
                <a:cs typeface="Arial"/>
              </a:rPr>
              <a:t>Kontrolliere das Bewusstsein</a:t>
            </a:r>
          </a:p>
          <a:p>
            <a:pPr marL="627063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r>
              <a:rPr lang="de-DE" sz="1600" b="1" dirty="0">
                <a:solidFill>
                  <a:srgbClr val="A51E28"/>
                </a:solidFill>
                <a:latin typeface="Arial"/>
                <a:ea typeface="ＭＳ Ｐゴシック" pitchFamily="1" charset="-128"/>
                <a:cs typeface="Arial"/>
              </a:rPr>
              <a:t>Kontrolliere die Atmung</a:t>
            </a:r>
          </a:p>
          <a:p>
            <a:pPr marL="177800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endParaRPr lang="de-DE" sz="1200" b="1" dirty="0">
              <a:latin typeface="Arial"/>
              <a:ea typeface="ＭＳ Ｐゴシック" pitchFamily="1" charset="-128"/>
              <a:cs typeface="Arial"/>
            </a:endParaRPr>
          </a:p>
          <a:p>
            <a:pPr marL="177800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r>
              <a:rPr lang="de-DE" sz="1600" b="1" dirty="0">
                <a:solidFill>
                  <a:srgbClr val="000000"/>
                </a:solidFill>
                <a:latin typeface="Arial"/>
                <a:ea typeface="ＭＳ Ｐゴシック" pitchFamily="1" charset="-128"/>
                <a:cs typeface="Arial"/>
              </a:rPr>
              <a:t>Rufen: </a:t>
            </a:r>
          </a:p>
          <a:p>
            <a:pPr marL="627063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r>
              <a:rPr lang="de-DE" sz="1600" b="1" dirty="0">
                <a:solidFill>
                  <a:srgbClr val="A51E28"/>
                </a:solidFill>
                <a:latin typeface="Arial"/>
                <a:ea typeface="ＭＳ Ｐゴシック" pitchFamily="1" charset="-128"/>
                <a:cs typeface="Arial"/>
              </a:rPr>
              <a:t>Rufe andere zur Hilfe</a:t>
            </a:r>
          </a:p>
          <a:p>
            <a:pPr marL="627063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r>
              <a:rPr lang="de-DE" sz="1600" b="1" dirty="0">
                <a:solidFill>
                  <a:srgbClr val="A51E28"/>
                </a:solidFill>
                <a:latin typeface="Arial"/>
                <a:ea typeface="ＭＳ Ｐゴシック" pitchFamily="1" charset="-128"/>
                <a:cs typeface="Arial"/>
              </a:rPr>
              <a:t>Rufe 112 an</a:t>
            </a:r>
          </a:p>
          <a:p>
            <a:pPr marL="177800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endParaRPr lang="de-DE" sz="1200" b="1" dirty="0">
              <a:latin typeface="Arial"/>
              <a:ea typeface="ＭＳ Ｐゴシック" pitchFamily="1" charset="-128"/>
              <a:cs typeface="Arial"/>
            </a:endParaRPr>
          </a:p>
          <a:p>
            <a:pPr marL="177800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r>
              <a:rPr lang="de-DE" sz="1600" b="1" dirty="0">
                <a:latin typeface="Arial"/>
                <a:ea typeface="ＭＳ Ｐゴシック" pitchFamily="1" charset="-128"/>
                <a:cs typeface="Arial"/>
              </a:rPr>
              <a:t>Drücken: </a:t>
            </a:r>
          </a:p>
          <a:p>
            <a:pPr marL="627063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r>
              <a:rPr lang="de-DE" sz="1600" b="1" dirty="0">
                <a:solidFill>
                  <a:srgbClr val="A51E28"/>
                </a:solidFill>
                <a:latin typeface="Arial"/>
                <a:ea typeface="ＭＳ Ｐゴシック" pitchFamily="1" charset="-128"/>
                <a:cs typeface="Arial"/>
              </a:rPr>
              <a:t>Drücke fest und schnell auf den Brustkorb</a:t>
            </a:r>
          </a:p>
          <a:p>
            <a:pPr marL="177800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endParaRPr lang="de-DE" sz="1200" b="1" dirty="0">
              <a:latin typeface="Arial"/>
              <a:ea typeface="ＭＳ Ｐゴシック" pitchFamily="1" charset="-128"/>
              <a:cs typeface="Arial"/>
            </a:endParaRPr>
          </a:p>
          <a:p>
            <a:pPr marL="177800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r>
              <a:rPr lang="de-DE" sz="1600" b="1" dirty="0">
                <a:latin typeface="Arial"/>
                <a:ea typeface="ＭＳ Ｐゴシック" pitchFamily="1" charset="-128"/>
                <a:cs typeface="Arial"/>
              </a:rPr>
              <a:t>Beatmen: </a:t>
            </a:r>
          </a:p>
          <a:p>
            <a:pPr marL="627063" indent="-177800" eaLnBrk="0" hangingPunct="0">
              <a:spcBef>
                <a:spcPts val="384"/>
              </a:spcBef>
              <a:buClr>
                <a:srgbClr val="A51E28"/>
              </a:buClr>
              <a:buSzPct val="100000"/>
              <a:buFontTx/>
              <a:buBlip>
                <a:blip r:embed="rId2"/>
              </a:buBlip>
              <a:defRPr/>
            </a:pPr>
            <a:r>
              <a:rPr lang="de-DE" sz="1600" b="1" dirty="0">
                <a:solidFill>
                  <a:srgbClr val="A51E28"/>
                </a:solidFill>
                <a:latin typeface="Arial"/>
                <a:ea typeface="ＭＳ Ｐゴシック" pitchFamily="1" charset="-128"/>
                <a:cs typeface="Arial"/>
              </a:rPr>
              <a:t>Führe eine Beatmung durch</a:t>
            </a:r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Jetzt weißt du:</a:t>
            </a:r>
            <a:endParaRPr lang="de-DE" dirty="0"/>
          </a:p>
        </p:txBody>
      </p:sp>
      <p:sp>
        <p:nvSpPr>
          <p:cNvPr id="30722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Warum ein Herz-Kreislaufstillstand für den Menschen 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mtClean="0">
                <a:latin typeface="Arial" charset="0"/>
                <a:ea typeface="ＭＳ Ｐゴシック"/>
                <a:cs typeface="Arial" charset="0"/>
              </a:rPr>
              <a:t>gefährlich und schädlich ist.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Wie du einen Herz-Kreislaufstillstand erkennst.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Wie du einem Menschen mit Herz-Kreislaufstillstand 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mtClean="0">
                <a:latin typeface="Arial" charset="0"/>
                <a:ea typeface="ＭＳ Ｐゴシック"/>
                <a:cs typeface="Arial" charset="0"/>
              </a:rPr>
              <a:t>helfen kannst: 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mtClean="0">
                <a:solidFill>
                  <a:srgbClr val="A51E28"/>
                </a:solidFill>
                <a:latin typeface="Arial" charset="0"/>
                <a:ea typeface="ＭＳ Ｐゴシック"/>
                <a:cs typeface="Arial" charset="0"/>
              </a:rPr>
              <a:t>Du kannst jetzt ein Leben retten!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4F6EB3-1B66-47F1-86D8-59F8B05786D3}" type="slidenum">
              <a:rPr lang="de-DE" smtClean="0"/>
              <a:pPr>
                <a:defRPr/>
              </a:pPr>
              <a:t>23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9075" y="6484938"/>
            <a:ext cx="531813" cy="365125"/>
          </a:xfrm>
        </p:spPr>
        <p:txBody>
          <a:bodyPr/>
          <a:lstStyle/>
          <a:p>
            <a:pPr>
              <a:defRPr/>
            </a:pPr>
            <a:fld id="{104F6EB3-1B66-47F1-86D8-59F8B05786D3}" type="slidenum">
              <a:rPr lang="de-DE" smtClean="0"/>
              <a:pPr>
                <a:defRPr/>
              </a:pPr>
              <a:t>24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Nach diesem Unterricht weißt du:</a:t>
            </a:r>
            <a:endParaRPr lang="de-DE" dirty="0"/>
          </a:p>
        </p:txBody>
      </p:sp>
      <p:sp>
        <p:nvSpPr>
          <p:cNvPr id="10242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Warum ein Herz-Kreislaufstillstand für den Menschen 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mtClean="0">
                <a:latin typeface="Arial" charset="0"/>
                <a:ea typeface="ＭＳ Ｐゴシック"/>
                <a:cs typeface="Arial" charset="0"/>
              </a:rPr>
              <a:t>gefährlich und schädlich ist.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Wie du einen Herz-Kreislaufstillstand erkennst.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Wie du einem Menschen mit Herz-Kreislaufstillstand 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mtClean="0">
                <a:latin typeface="Arial" charset="0"/>
                <a:ea typeface="ＭＳ Ｐゴシック"/>
                <a:cs typeface="Arial" charset="0"/>
              </a:rPr>
              <a:t>helfen kannst und ein Leben rettest!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31E0BA-D7D6-4813-B58E-FDA00A69FFE7}" type="slidenum">
              <a:rPr lang="de-DE" smtClean="0"/>
              <a:pPr>
                <a:defRPr/>
              </a:pPr>
              <a:t>3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6" name="Picture 12" descr="Fotolia_39317870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8050" y="2085975"/>
            <a:ext cx="2230438" cy="4398963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Warum brauchen wir Menschen einen Kreislauf?</a:t>
            </a:r>
            <a:endParaRPr lang="de-DE" dirty="0"/>
          </a:p>
        </p:txBody>
      </p:sp>
      <p:sp>
        <p:nvSpPr>
          <p:cNvPr id="11266" name="Inhaltsplatzhalter 2"/>
          <p:cNvSpPr>
            <a:spLocks noGrp="1"/>
          </p:cNvSpPr>
          <p:nvPr>
            <p:ph idx="1"/>
          </p:nvPr>
        </p:nvSpPr>
        <p:spPr>
          <a:xfrm>
            <a:off x="4145757" y="2653904"/>
            <a:ext cx="892175" cy="466725"/>
          </a:xfrm>
          <a:solidFill>
            <a:schemeClr val="bg1">
              <a:alpha val="45000"/>
            </a:schemeClr>
          </a:solidFill>
        </p:spPr>
        <p:txBody>
          <a:bodyPr/>
          <a:lstStyle/>
          <a:p>
            <a:pPr algn="ctr">
              <a:buFontTx/>
              <a:buNone/>
            </a:pPr>
            <a:r>
              <a:rPr lang="de-DE" dirty="0" smtClean="0">
                <a:latin typeface="Arial" charset="0"/>
                <a:ea typeface="ＭＳ Ｐゴシック"/>
                <a:cs typeface="Arial" charset="0"/>
              </a:rPr>
              <a:t>Gehirn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9003AD-9A63-4188-AE25-5EC5B85AD861}" type="slidenum">
              <a:rPr lang="de-DE" smtClean="0"/>
              <a:pPr>
                <a:defRPr/>
              </a:pPr>
              <a:t>4</a:t>
            </a:fld>
            <a:endParaRPr lang="de-DE" dirty="0"/>
          </a:p>
        </p:txBody>
      </p:sp>
      <p:sp>
        <p:nvSpPr>
          <p:cNvPr id="8" name="Gebogener Pfeil 7"/>
          <p:cNvSpPr/>
          <p:nvPr/>
        </p:nvSpPr>
        <p:spPr>
          <a:xfrm rot="18000000" flipV="1">
            <a:off x="3107531" y="2469357"/>
            <a:ext cx="3216275" cy="3217862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39627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10" name="Gebogener Pfeil 9"/>
          <p:cNvSpPr/>
          <p:nvPr/>
        </p:nvSpPr>
        <p:spPr>
          <a:xfrm rot="18000000" flipH="1">
            <a:off x="2820194" y="2470944"/>
            <a:ext cx="3217863" cy="3216275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20811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11272" name="Inhaltsplatzhalter 2"/>
          <p:cNvSpPr txBox="1">
            <a:spLocks/>
          </p:cNvSpPr>
          <p:nvPr/>
        </p:nvSpPr>
        <p:spPr bwMode="auto">
          <a:xfrm>
            <a:off x="3792538" y="5186363"/>
            <a:ext cx="1501775" cy="627435"/>
          </a:xfrm>
          <a:prstGeom prst="rect">
            <a:avLst/>
          </a:prstGeom>
          <a:solidFill>
            <a:schemeClr val="bg1">
              <a:alpha val="44000"/>
            </a:schemeClr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algn="ctr" defTabSz="914400"/>
            <a:r>
              <a:rPr lang="en-GB" sz="1600" b="1" dirty="0" err="1"/>
              <a:t>Herz</a:t>
            </a:r>
            <a:r>
              <a:rPr lang="en-GB" sz="1600" b="1" dirty="0"/>
              <a:t> und </a:t>
            </a:r>
            <a:r>
              <a:rPr lang="en-GB" sz="1600" b="1" dirty="0" err="1"/>
              <a:t>Kreislauf</a:t>
            </a:r>
            <a:endParaRPr lang="de-DE" sz="1600" b="1" dirty="0"/>
          </a:p>
        </p:txBody>
      </p:sp>
      <p:sp>
        <p:nvSpPr>
          <p:cNvPr id="23" name="Inhaltsplatzhalter 2"/>
          <p:cNvSpPr txBox="1">
            <a:spLocks/>
          </p:cNvSpPr>
          <p:nvPr/>
        </p:nvSpPr>
        <p:spPr bwMode="auto">
          <a:xfrm>
            <a:off x="314325" y="3429000"/>
            <a:ext cx="2732088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de-DE" sz="16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Sauerstoffarmes </a:t>
            </a:r>
          </a:p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de-DE" sz="16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Blut </a:t>
            </a:r>
          </a:p>
        </p:txBody>
      </p:sp>
      <p:sp>
        <p:nvSpPr>
          <p:cNvPr id="11274" name="Inhaltsplatzhalter 2"/>
          <p:cNvSpPr txBox="1">
            <a:spLocks/>
          </p:cNvSpPr>
          <p:nvPr/>
        </p:nvSpPr>
        <p:spPr bwMode="auto">
          <a:xfrm>
            <a:off x="6091238" y="3429000"/>
            <a:ext cx="2746375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600" b="1">
                <a:solidFill>
                  <a:schemeClr val="accent1"/>
                </a:solidFill>
                <a:cs typeface="Arial" charset="0"/>
              </a:rPr>
              <a:t>Sauerstoffhaltiges </a:t>
            </a:r>
          </a:p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600" b="1">
                <a:solidFill>
                  <a:schemeClr val="accent1"/>
                </a:solidFill>
                <a:cs typeface="Arial" charset="0"/>
              </a:rPr>
              <a:t>Blut </a:t>
            </a:r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Warum kommt es zu </a:t>
            </a:r>
            <a:br>
              <a:rPr lang="de-DE" dirty="0" smtClean="0"/>
            </a:br>
            <a:r>
              <a:rPr lang="de-DE" dirty="0" smtClean="0"/>
              <a:t>einem Herz-Kreislaufstillstand?</a:t>
            </a:r>
            <a:endParaRPr lang="de-DE" dirty="0"/>
          </a:p>
        </p:txBody>
      </p:sp>
      <p:sp>
        <p:nvSpPr>
          <p:cNvPr id="12290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1650"/>
              </a:lnSpc>
              <a:spcBef>
                <a:spcPts val="388"/>
              </a:spcBef>
              <a:buFontTx/>
              <a:buNone/>
            </a:pPr>
            <a:r>
              <a:rPr lang="de-DE" smtClean="0">
                <a:latin typeface="Arial" charset="0"/>
                <a:ea typeface="ＭＳ Ｐゴシック"/>
                <a:cs typeface="Arial" charset="0"/>
              </a:rPr>
              <a:t>Herzerkrankungen:</a:t>
            </a:r>
          </a:p>
          <a:p>
            <a:pPr>
              <a:lnSpc>
                <a:spcPts val="1650"/>
              </a:lnSpc>
              <a:spcBef>
                <a:spcPts val="388"/>
              </a:spcBef>
            </a:pPr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pPr>
              <a:lnSpc>
                <a:spcPts val="1650"/>
              </a:lnSpc>
              <a:spcBef>
                <a:spcPts val="388"/>
              </a:spcBef>
            </a:pPr>
            <a:r>
              <a:rPr lang="de-DE" smtClean="0">
                <a:latin typeface="Arial" charset="0"/>
                <a:ea typeface="ＭＳ Ｐゴシック"/>
                <a:cs typeface="Arial" charset="0"/>
              </a:rPr>
              <a:t>Störung des Herz-Rhythmus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z="1400" b="0" smtClean="0">
                <a:solidFill>
                  <a:srgbClr val="595959"/>
                </a:solidFill>
                <a:latin typeface="Arial" charset="0"/>
                <a:ea typeface="ＭＳ Ｐゴシック"/>
                <a:cs typeface="Arial" charset="0"/>
              </a:rPr>
              <a:t>Das Herz gerät aus dem Takt.</a:t>
            </a:r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pPr>
              <a:lnSpc>
                <a:spcPts val="1650"/>
              </a:lnSpc>
              <a:spcBef>
                <a:spcPts val="388"/>
              </a:spcBef>
              <a:buFontTx/>
              <a:buNone/>
            </a:pPr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pPr>
              <a:lnSpc>
                <a:spcPts val="1650"/>
              </a:lnSpc>
              <a:spcBef>
                <a:spcPts val="388"/>
              </a:spcBef>
            </a:pPr>
            <a:r>
              <a:rPr lang="de-DE" smtClean="0">
                <a:latin typeface="Arial" charset="0"/>
                <a:ea typeface="ＭＳ Ｐゴシック"/>
                <a:cs typeface="Arial" charset="0"/>
              </a:rPr>
              <a:t>Störung der Herz-Durchblutung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z="1400" b="0" smtClean="0">
                <a:solidFill>
                  <a:srgbClr val="595959"/>
                </a:solidFill>
                <a:latin typeface="Arial" charset="0"/>
                <a:ea typeface="ＭＳ Ｐゴシック"/>
                <a:cs typeface="Arial" charset="0"/>
              </a:rPr>
              <a:t>Das Herz schlägt unregelmäßig nicht mehr kräftig genug.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394971-3FC1-479E-AACC-CC4558E3B0EA}" type="slidenum">
              <a:rPr lang="de-DE" smtClean="0"/>
              <a:pPr>
                <a:defRPr/>
              </a:pPr>
              <a:t>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5" name="Picture 13" descr="Fotolia_39317870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8050" y="2085975"/>
            <a:ext cx="2230438" cy="4398963"/>
          </a:xfrm>
          <a:prstGeom prst="rect">
            <a:avLst/>
          </a:prstGeom>
          <a:noFill/>
        </p:spPr>
      </p:pic>
      <p:sp>
        <p:nvSpPr>
          <p:cNvPr id="13326" name="Inhaltsplatzhalter 2"/>
          <p:cNvSpPr>
            <a:spLocks/>
          </p:cNvSpPr>
          <p:nvPr/>
        </p:nvSpPr>
        <p:spPr bwMode="auto">
          <a:xfrm>
            <a:off x="4125913" y="2663825"/>
            <a:ext cx="892175" cy="466725"/>
          </a:xfrm>
          <a:prstGeom prst="rect">
            <a:avLst/>
          </a:prstGeom>
          <a:solidFill>
            <a:schemeClr val="bg1">
              <a:alpha val="45000"/>
            </a:schemeClr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600" b="1">
                <a:cs typeface="Arial" charset="0"/>
              </a:rPr>
              <a:t>Gehirn</a:t>
            </a:r>
          </a:p>
        </p:txBody>
      </p:sp>
      <p:sp>
        <p:nvSpPr>
          <p:cNvPr id="13327" name="Inhaltsplatzhalter 2"/>
          <p:cNvSpPr txBox="1">
            <a:spLocks/>
          </p:cNvSpPr>
          <p:nvPr/>
        </p:nvSpPr>
        <p:spPr bwMode="auto">
          <a:xfrm>
            <a:off x="3792538" y="5186363"/>
            <a:ext cx="1501775" cy="466725"/>
          </a:xfrm>
          <a:prstGeom prst="rect">
            <a:avLst/>
          </a:prstGeom>
          <a:solidFill>
            <a:schemeClr val="bg1">
              <a:alpha val="44000"/>
            </a:schemeClr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algn="ctr" defTabSz="914400"/>
            <a:r>
              <a:rPr lang="en-GB" sz="1600" b="1"/>
              <a:t>Herz und Kreislauf</a:t>
            </a:r>
            <a:endParaRPr lang="de-DE" sz="1600" b="1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Warum brauchen wir Menschen einen Kreislauf?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B2B4C2-F76F-4A2B-BAD9-6D446D5135ED}" type="slidenum">
              <a:rPr lang="de-DE" smtClean="0"/>
              <a:pPr>
                <a:defRPr/>
              </a:pPr>
              <a:t>6</a:t>
            </a:fld>
            <a:endParaRPr lang="de-DE" dirty="0"/>
          </a:p>
        </p:txBody>
      </p:sp>
      <p:sp>
        <p:nvSpPr>
          <p:cNvPr id="8" name="Gebogener Pfeil 7"/>
          <p:cNvSpPr/>
          <p:nvPr/>
        </p:nvSpPr>
        <p:spPr>
          <a:xfrm rot="18000000" flipV="1">
            <a:off x="3107531" y="2469357"/>
            <a:ext cx="3216275" cy="3217862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39627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10" name="Gebogener Pfeil 9"/>
          <p:cNvSpPr/>
          <p:nvPr/>
        </p:nvSpPr>
        <p:spPr>
          <a:xfrm rot="18000000" flipH="1">
            <a:off x="2820194" y="2470944"/>
            <a:ext cx="3217863" cy="3216275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20811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Inhaltsplatzhalter 2"/>
          <p:cNvSpPr txBox="1">
            <a:spLocks/>
          </p:cNvSpPr>
          <p:nvPr/>
        </p:nvSpPr>
        <p:spPr bwMode="auto">
          <a:xfrm>
            <a:off x="314325" y="3429000"/>
            <a:ext cx="2732088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de-DE" sz="16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Sauerstoffarmes </a:t>
            </a:r>
          </a:p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de-DE" sz="16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Blut </a:t>
            </a:r>
          </a:p>
        </p:txBody>
      </p:sp>
      <p:sp>
        <p:nvSpPr>
          <p:cNvPr id="13322" name="Inhaltsplatzhalter 2"/>
          <p:cNvSpPr txBox="1">
            <a:spLocks/>
          </p:cNvSpPr>
          <p:nvPr/>
        </p:nvSpPr>
        <p:spPr bwMode="auto">
          <a:xfrm>
            <a:off x="6091238" y="3429000"/>
            <a:ext cx="2746375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600" b="1">
                <a:solidFill>
                  <a:schemeClr val="accent1"/>
                </a:solidFill>
                <a:cs typeface="Arial" charset="0"/>
              </a:rPr>
              <a:t>Sauerstoffhaltiges </a:t>
            </a:r>
          </a:p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600" b="1">
                <a:solidFill>
                  <a:schemeClr val="accent1"/>
                </a:solidFill>
                <a:cs typeface="Arial" charset="0"/>
              </a:rPr>
              <a:t>Blut </a:t>
            </a:r>
          </a:p>
        </p:txBody>
      </p:sp>
      <p:sp>
        <p:nvSpPr>
          <p:cNvPr id="13323" name="Inhaltsplatzhalter 2"/>
          <p:cNvSpPr txBox="1">
            <a:spLocks/>
          </p:cNvSpPr>
          <p:nvPr/>
        </p:nvSpPr>
        <p:spPr bwMode="auto">
          <a:xfrm>
            <a:off x="2771775" y="3843338"/>
            <a:ext cx="3600450" cy="5397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2000" b="1">
                <a:solidFill>
                  <a:srgbClr val="A51E28"/>
                </a:solidFill>
                <a:cs typeface="Arial" charset="0"/>
              </a:rPr>
              <a:t>S t i l l s t a n d </a:t>
            </a:r>
          </a:p>
        </p:txBody>
      </p:sp>
      <p:sp>
        <p:nvSpPr>
          <p:cNvPr id="1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Warum ist ein Herz-Kreislaufstillstand gefährlich?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de-DE" dirty="0" smtClean="0">
                <a:solidFill>
                  <a:srgbClr val="A51E28"/>
                </a:solidFill>
              </a:rPr>
              <a:t>Jede </a:t>
            </a:r>
            <a:r>
              <a:rPr lang="de-DE" dirty="0" smtClean="0"/>
              <a:t>Zelle im Körper kann nur überleben, solange sie </a:t>
            </a:r>
            <a:r>
              <a:rPr lang="de-DE" dirty="0" smtClean="0">
                <a:solidFill>
                  <a:srgbClr val="A51E28"/>
                </a:solidFill>
              </a:rPr>
              <a:t>Sauerstoff </a:t>
            </a:r>
            <a:r>
              <a:rPr lang="de-DE" dirty="0" smtClean="0"/>
              <a:t>bekommt. </a:t>
            </a:r>
            <a:br>
              <a:rPr lang="de-DE" dirty="0" smtClean="0"/>
            </a:br>
            <a:r>
              <a:rPr lang="de-DE" dirty="0" smtClean="0"/>
              <a:t>Bei einem Herz-Kreislaufstillstand beginnen die Zellen im Körper unterschiedlich schnell, zu sterben: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im Gehirn: nach 3–5 Minuten!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>
                <a:latin typeface="Arial Narrow" pitchFamily="34" charset="0"/>
              </a:rPr>
              <a:t>im Herz: nach 20 Minuten!</a:t>
            </a:r>
          </a:p>
          <a:p>
            <a:pPr>
              <a:buFontTx/>
              <a:buNone/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472E23-6B1B-4951-99B5-E74CFC6FE003}" type="slidenum">
              <a:rPr lang="de-DE" smtClean="0"/>
              <a:pPr>
                <a:defRPr/>
              </a:pPr>
              <a:t>7</a:t>
            </a:fld>
            <a:endParaRPr lang="de-DE" dirty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 …</a:t>
            </a:r>
            <a:endParaRPr lang="de-DE" dirty="0"/>
          </a:p>
        </p:txBody>
      </p:sp>
      <p:sp>
        <p:nvSpPr>
          <p:cNvPr id="15362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… wenn ein Mensch plötzlich einen Herz-Kreislaufstillstand hat?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028FC6-6568-4033-8B61-ABEC3B3738EB}" type="slidenum">
              <a:rPr lang="de-DE" smtClean="0"/>
              <a:pPr>
                <a:defRPr/>
              </a:pPr>
              <a:t>8</a:t>
            </a:fld>
            <a:endParaRPr lang="de-DE" dirty="0"/>
          </a:p>
        </p:txBody>
      </p:sp>
      <p:pic>
        <p:nvPicPr>
          <p:cNvPr id="15366" name="Picture 9" descr="BDA_100Pro_Illu01_PRUEF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933700"/>
            <a:ext cx="34925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22288" y="2130425"/>
            <a:ext cx="7942262" cy="4035425"/>
          </a:xfrm>
        </p:spPr>
        <p:txBody>
          <a:bodyPr/>
          <a:lstStyle/>
          <a:p>
            <a:pPr>
              <a:spcBef>
                <a:spcPts val="384"/>
              </a:spcBef>
              <a:defRPr/>
            </a:pPr>
            <a:r>
              <a:rPr lang="de-DE" dirty="0" smtClean="0"/>
              <a:t>Prüfen:</a:t>
            </a:r>
          </a:p>
          <a:p>
            <a:pPr marL="627063">
              <a:spcBef>
                <a:spcPts val="384"/>
              </a:spcBef>
              <a:defRPr/>
            </a:pPr>
            <a:r>
              <a:rPr lang="de-DE" dirty="0" smtClean="0">
                <a:solidFill>
                  <a:srgbClr val="A51E28"/>
                </a:solidFill>
              </a:rPr>
              <a:t>Kontrolliere das Bewusstsein</a:t>
            </a:r>
          </a:p>
          <a:p>
            <a:pPr marL="627063">
              <a:spcBef>
                <a:spcPts val="384"/>
              </a:spcBef>
              <a:defRPr/>
            </a:pPr>
            <a:r>
              <a:rPr lang="de-DE" dirty="0" smtClean="0">
                <a:solidFill>
                  <a:srgbClr val="A51E28"/>
                </a:solidFill>
              </a:rPr>
              <a:t>Kontrolliere die Atmung</a:t>
            </a:r>
          </a:p>
          <a:p>
            <a:pPr>
              <a:spcBef>
                <a:spcPts val="384"/>
              </a:spcBef>
              <a:defRPr/>
            </a:pPr>
            <a:endParaRPr lang="de-DE" sz="1200" dirty="0" smtClean="0"/>
          </a:p>
          <a:p>
            <a:pPr>
              <a:spcBef>
                <a:spcPts val="384"/>
              </a:spcBef>
              <a:defRPr/>
            </a:pPr>
            <a:r>
              <a:rPr lang="de-DE" dirty="0" smtClean="0">
                <a:solidFill>
                  <a:srgbClr val="000000"/>
                </a:solidFill>
              </a:rPr>
              <a:t>Rufen: </a:t>
            </a:r>
          </a:p>
          <a:p>
            <a:pPr marL="627063">
              <a:spcBef>
                <a:spcPts val="384"/>
              </a:spcBef>
              <a:defRPr/>
            </a:pPr>
            <a:r>
              <a:rPr lang="de-DE" dirty="0" smtClean="0">
                <a:solidFill>
                  <a:srgbClr val="A51E28"/>
                </a:solidFill>
              </a:rPr>
              <a:t>Rufe andere zur Hilfe</a:t>
            </a:r>
          </a:p>
          <a:p>
            <a:pPr marL="627063">
              <a:spcBef>
                <a:spcPts val="384"/>
              </a:spcBef>
              <a:defRPr/>
            </a:pPr>
            <a:r>
              <a:rPr lang="de-DE" dirty="0" smtClean="0">
                <a:solidFill>
                  <a:srgbClr val="A51E28"/>
                </a:solidFill>
              </a:rPr>
              <a:t>Rufe 112 an</a:t>
            </a:r>
          </a:p>
          <a:p>
            <a:pPr>
              <a:spcBef>
                <a:spcPts val="384"/>
              </a:spcBef>
              <a:defRPr/>
            </a:pPr>
            <a:endParaRPr lang="de-DE" sz="1200" dirty="0" smtClean="0"/>
          </a:p>
          <a:p>
            <a:pPr>
              <a:spcBef>
                <a:spcPts val="384"/>
              </a:spcBef>
              <a:defRPr/>
            </a:pPr>
            <a:r>
              <a:rPr lang="de-DE" dirty="0" smtClean="0"/>
              <a:t>Drücken: </a:t>
            </a:r>
          </a:p>
          <a:p>
            <a:pPr marL="627063">
              <a:spcBef>
                <a:spcPts val="384"/>
              </a:spcBef>
              <a:defRPr/>
            </a:pPr>
            <a:r>
              <a:rPr lang="de-DE" dirty="0" smtClean="0">
                <a:solidFill>
                  <a:srgbClr val="A51E28"/>
                </a:solidFill>
              </a:rPr>
              <a:t>Drücke fest und schnell auf den Brustkorb</a:t>
            </a:r>
          </a:p>
          <a:p>
            <a:pPr>
              <a:spcBef>
                <a:spcPts val="384"/>
              </a:spcBef>
              <a:defRPr/>
            </a:pPr>
            <a:endParaRPr lang="de-DE" sz="1200" dirty="0" smtClean="0"/>
          </a:p>
          <a:p>
            <a:pPr>
              <a:spcBef>
                <a:spcPts val="384"/>
              </a:spcBef>
              <a:defRPr/>
            </a:pPr>
            <a:r>
              <a:rPr lang="de-DE" dirty="0" smtClean="0"/>
              <a:t>Beatmen: </a:t>
            </a:r>
          </a:p>
          <a:p>
            <a:pPr marL="627063">
              <a:spcBef>
                <a:spcPts val="384"/>
              </a:spcBef>
              <a:defRPr/>
            </a:pPr>
            <a:r>
              <a:rPr lang="de-DE" dirty="0" smtClean="0">
                <a:solidFill>
                  <a:srgbClr val="A51E28"/>
                </a:solidFill>
              </a:rPr>
              <a:t>Führe eine Beatmung durch</a:t>
            </a:r>
            <a:endParaRPr lang="de-DE" dirty="0">
              <a:solidFill>
                <a:srgbClr val="A51E28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29DD7B-82D7-4BC7-823E-7B6DA46879BB}" type="slidenum">
              <a:rPr lang="de-DE" smtClean="0"/>
              <a:pPr>
                <a:defRPr/>
              </a:pPr>
              <a:t>9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mit Beatmung für Schülerinnen und Schüler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+n_PPT_Template_EinLebenRetten_rot_20130205">
  <a:themeElements>
    <a:clrScheme name="EinLebenRetten-100Pro_ro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A51E28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m+n_PPT_Template_EinLebenRetten_rot_20130205.pot</Template>
  <TotalTime>0</TotalTime>
  <Words>594</Words>
  <Application>Microsoft Office PowerPoint</Application>
  <PresentationFormat>Bildschirmpräsentation (4:3)</PresentationFormat>
  <Paragraphs>191</Paragraphs>
  <Slides>24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24</vt:i4>
      </vt:variant>
    </vt:vector>
  </HeadingPairs>
  <TitlesOfParts>
    <vt:vector size="31" baseType="lpstr">
      <vt:lpstr>ＭＳ Ｐゴシック</vt:lpstr>
      <vt:lpstr>Arial</vt:lpstr>
      <vt:lpstr>Arial Narrow</vt:lpstr>
      <vt:lpstr>Calibri</vt:lpstr>
      <vt:lpstr>Lucida Grande</vt:lpstr>
      <vt:lpstr>ヒラギノ角ゴ Pro W3</vt:lpstr>
      <vt:lpstr>m+n_PPT_Template_EinLebenRetten_rot_20130205</vt:lpstr>
      <vt:lpstr>PowerPoint-Präsentation</vt:lpstr>
      <vt:lpstr>Unterrichtsinhalte</vt:lpstr>
      <vt:lpstr>Nach diesem Unterricht weißt du:</vt:lpstr>
      <vt:lpstr>Warum brauchen wir Menschen einen Kreislauf?</vt:lpstr>
      <vt:lpstr>Warum kommt es zu  einem Herz-Kreislaufstillstand?</vt:lpstr>
      <vt:lpstr>Warum brauchen wir Menschen einen Kreislauf?</vt:lpstr>
      <vt:lpstr>Warum ist ein Herz-Kreislaufstillstand gefährlich?</vt:lpstr>
      <vt:lpstr>Was musst du tun …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Zusammenfassung: Was musst du tun?</vt:lpstr>
      <vt:lpstr>Jetzt weißt du:</vt:lpstr>
      <vt:lpstr>PowerPoint-Präsentation</vt:lpstr>
    </vt:vector>
  </TitlesOfParts>
  <Company>mn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0</dc:title>
  <dc:creator>Esther Mangler</dc:creator>
  <cp:lastModifiedBy>Wolf</cp:lastModifiedBy>
  <cp:revision>31</cp:revision>
  <dcterms:created xsi:type="dcterms:W3CDTF">2014-07-25T08:05:05Z</dcterms:created>
  <dcterms:modified xsi:type="dcterms:W3CDTF">2019-09-11T06:42:29Z</dcterms:modified>
</cp:coreProperties>
</file>